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58" r:id="rId5"/>
    <p:sldId id="259" r:id="rId6"/>
    <p:sldId id="271" r:id="rId7"/>
    <p:sldId id="263" r:id="rId8"/>
    <p:sldId id="273" r:id="rId9"/>
  </p:sldIdLst>
  <p:sldSz cx="10801350" cy="7561263"/>
  <p:notesSz cx="9945688" cy="6858000"/>
  <p:defaultTextStyle>
    <a:defPPr>
      <a:defRPr lang="ru-RU"/>
    </a:defPPr>
    <a:lvl1pPr marL="0" algn="l" defTabSz="957908" rtl="0" eaLnBrk="1" latinLnBrk="0" hangingPunct="1">
      <a:defRPr sz="1900" kern="1200">
        <a:solidFill>
          <a:schemeClr val="tx1"/>
        </a:solidFill>
        <a:latin typeface="+mn-lt"/>
        <a:ea typeface="+mn-ea"/>
        <a:cs typeface="+mn-cs"/>
      </a:defRPr>
    </a:lvl1pPr>
    <a:lvl2pPr marL="478954" algn="l" defTabSz="957908" rtl="0" eaLnBrk="1" latinLnBrk="0" hangingPunct="1">
      <a:defRPr sz="1900" kern="1200">
        <a:solidFill>
          <a:schemeClr val="tx1"/>
        </a:solidFill>
        <a:latin typeface="+mn-lt"/>
        <a:ea typeface="+mn-ea"/>
        <a:cs typeface="+mn-cs"/>
      </a:defRPr>
    </a:lvl2pPr>
    <a:lvl3pPr marL="957908" algn="l" defTabSz="957908" rtl="0" eaLnBrk="1" latinLnBrk="0" hangingPunct="1">
      <a:defRPr sz="1900" kern="1200">
        <a:solidFill>
          <a:schemeClr val="tx1"/>
        </a:solidFill>
        <a:latin typeface="+mn-lt"/>
        <a:ea typeface="+mn-ea"/>
        <a:cs typeface="+mn-cs"/>
      </a:defRPr>
    </a:lvl3pPr>
    <a:lvl4pPr marL="1436862" algn="l" defTabSz="957908" rtl="0" eaLnBrk="1" latinLnBrk="0" hangingPunct="1">
      <a:defRPr sz="1900" kern="1200">
        <a:solidFill>
          <a:schemeClr val="tx1"/>
        </a:solidFill>
        <a:latin typeface="+mn-lt"/>
        <a:ea typeface="+mn-ea"/>
        <a:cs typeface="+mn-cs"/>
      </a:defRPr>
    </a:lvl4pPr>
    <a:lvl5pPr marL="1915816" algn="l" defTabSz="957908" rtl="0" eaLnBrk="1" latinLnBrk="0" hangingPunct="1">
      <a:defRPr sz="1900" kern="1200">
        <a:solidFill>
          <a:schemeClr val="tx1"/>
        </a:solidFill>
        <a:latin typeface="+mn-lt"/>
        <a:ea typeface="+mn-ea"/>
        <a:cs typeface="+mn-cs"/>
      </a:defRPr>
    </a:lvl5pPr>
    <a:lvl6pPr marL="2394769" algn="l" defTabSz="957908" rtl="0" eaLnBrk="1" latinLnBrk="0" hangingPunct="1">
      <a:defRPr sz="1900" kern="1200">
        <a:solidFill>
          <a:schemeClr val="tx1"/>
        </a:solidFill>
        <a:latin typeface="+mn-lt"/>
        <a:ea typeface="+mn-ea"/>
        <a:cs typeface="+mn-cs"/>
      </a:defRPr>
    </a:lvl6pPr>
    <a:lvl7pPr marL="2873723" algn="l" defTabSz="957908" rtl="0" eaLnBrk="1" latinLnBrk="0" hangingPunct="1">
      <a:defRPr sz="1900" kern="1200">
        <a:solidFill>
          <a:schemeClr val="tx1"/>
        </a:solidFill>
        <a:latin typeface="+mn-lt"/>
        <a:ea typeface="+mn-ea"/>
        <a:cs typeface="+mn-cs"/>
      </a:defRPr>
    </a:lvl7pPr>
    <a:lvl8pPr marL="3352677" algn="l" defTabSz="957908" rtl="0" eaLnBrk="1" latinLnBrk="0" hangingPunct="1">
      <a:defRPr sz="1900" kern="1200">
        <a:solidFill>
          <a:schemeClr val="tx1"/>
        </a:solidFill>
        <a:latin typeface="+mn-lt"/>
        <a:ea typeface="+mn-ea"/>
        <a:cs typeface="+mn-cs"/>
      </a:defRPr>
    </a:lvl8pPr>
    <a:lvl9pPr marL="3831631" algn="l" defTabSz="95790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930" y="-72"/>
      </p:cViewPr>
      <p:guideLst>
        <p:guide orient="horz" pos="2382"/>
        <p:guide pos="340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0102" y="2348895"/>
            <a:ext cx="918115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20205" y="4284718"/>
            <a:ext cx="7560945" cy="1932323"/>
          </a:xfrm>
        </p:spPr>
        <p:txBody>
          <a:bodyPr/>
          <a:lstStyle>
            <a:lvl1pPr marL="0" indent="0" algn="ctr">
              <a:buNone/>
              <a:defRPr>
                <a:solidFill>
                  <a:schemeClr val="tx1">
                    <a:tint val="75000"/>
                  </a:schemeClr>
                </a:solidFill>
              </a:defRPr>
            </a:lvl1pPr>
            <a:lvl2pPr marL="478954" indent="0" algn="ctr">
              <a:buNone/>
              <a:defRPr>
                <a:solidFill>
                  <a:schemeClr val="tx1">
                    <a:tint val="75000"/>
                  </a:schemeClr>
                </a:solidFill>
              </a:defRPr>
            </a:lvl2pPr>
            <a:lvl3pPr marL="957908" indent="0" algn="ctr">
              <a:buNone/>
              <a:defRPr>
                <a:solidFill>
                  <a:schemeClr val="tx1">
                    <a:tint val="75000"/>
                  </a:schemeClr>
                </a:solidFill>
              </a:defRPr>
            </a:lvl3pPr>
            <a:lvl4pPr marL="1436862" indent="0" algn="ctr">
              <a:buNone/>
              <a:defRPr>
                <a:solidFill>
                  <a:schemeClr val="tx1">
                    <a:tint val="75000"/>
                  </a:schemeClr>
                </a:solidFill>
              </a:defRPr>
            </a:lvl4pPr>
            <a:lvl5pPr marL="1915816" indent="0" algn="ctr">
              <a:buNone/>
              <a:defRPr>
                <a:solidFill>
                  <a:schemeClr val="tx1">
                    <a:tint val="75000"/>
                  </a:schemeClr>
                </a:solidFill>
              </a:defRPr>
            </a:lvl5pPr>
            <a:lvl6pPr marL="2394769" indent="0" algn="ctr">
              <a:buNone/>
              <a:defRPr>
                <a:solidFill>
                  <a:schemeClr val="tx1">
                    <a:tint val="75000"/>
                  </a:schemeClr>
                </a:solidFill>
              </a:defRPr>
            </a:lvl6pPr>
            <a:lvl7pPr marL="2873723" indent="0" algn="ctr">
              <a:buNone/>
              <a:defRPr>
                <a:solidFill>
                  <a:schemeClr val="tx1">
                    <a:tint val="75000"/>
                  </a:schemeClr>
                </a:solidFill>
              </a:defRPr>
            </a:lvl7pPr>
            <a:lvl8pPr marL="3352677" indent="0" algn="ctr">
              <a:buNone/>
              <a:defRPr>
                <a:solidFill>
                  <a:schemeClr val="tx1">
                    <a:tint val="75000"/>
                  </a:schemeClr>
                </a:solidFill>
              </a:defRPr>
            </a:lvl8pPr>
            <a:lvl9pPr marL="383163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830979" y="302804"/>
            <a:ext cx="2430304"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40071" y="302804"/>
            <a:ext cx="7110888"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231" y="4858815"/>
            <a:ext cx="9181150" cy="1501751"/>
          </a:xfrm>
        </p:spPr>
        <p:txBody>
          <a:bodyPr anchor="t"/>
          <a:lstStyle>
            <a:lvl1pPr algn="l">
              <a:defRPr sz="4200" b="1" cap="all"/>
            </a:lvl1pPr>
          </a:lstStyle>
          <a:p>
            <a:r>
              <a:rPr lang="ru-RU" smtClean="0"/>
              <a:t>Образец заголовка</a:t>
            </a:r>
            <a:endParaRPr lang="ru-RU"/>
          </a:p>
        </p:txBody>
      </p:sp>
      <p:sp>
        <p:nvSpPr>
          <p:cNvPr id="3" name="Текст 2"/>
          <p:cNvSpPr>
            <a:spLocks noGrp="1"/>
          </p:cNvSpPr>
          <p:nvPr>
            <p:ph type="body" idx="1"/>
          </p:nvPr>
        </p:nvSpPr>
        <p:spPr>
          <a:xfrm>
            <a:off x="853231" y="3204787"/>
            <a:ext cx="9181150" cy="1654026"/>
          </a:xfrm>
        </p:spPr>
        <p:txBody>
          <a:bodyPr anchor="b"/>
          <a:lstStyle>
            <a:lvl1pPr marL="0" indent="0">
              <a:buNone/>
              <a:defRPr sz="2100">
                <a:solidFill>
                  <a:schemeClr val="tx1">
                    <a:tint val="75000"/>
                  </a:schemeClr>
                </a:solidFill>
              </a:defRPr>
            </a:lvl1pPr>
            <a:lvl2pPr marL="478954" indent="0">
              <a:buNone/>
              <a:defRPr sz="1900">
                <a:solidFill>
                  <a:schemeClr val="tx1">
                    <a:tint val="75000"/>
                  </a:schemeClr>
                </a:solidFill>
              </a:defRPr>
            </a:lvl2pPr>
            <a:lvl3pPr marL="957908" indent="0">
              <a:buNone/>
              <a:defRPr sz="1700">
                <a:solidFill>
                  <a:schemeClr val="tx1">
                    <a:tint val="75000"/>
                  </a:schemeClr>
                </a:solidFill>
              </a:defRPr>
            </a:lvl3pPr>
            <a:lvl4pPr marL="1436862" indent="0">
              <a:buNone/>
              <a:defRPr sz="1400">
                <a:solidFill>
                  <a:schemeClr val="tx1">
                    <a:tint val="75000"/>
                  </a:schemeClr>
                </a:solidFill>
              </a:defRPr>
            </a:lvl4pPr>
            <a:lvl5pPr marL="1915816" indent="0">
              <a:buNone/>
              <a:defRPr sz="1400">
                <a:solidFill>
                  <a:schemeClr val="tx1">
                    <a:tint val="75000"/>
                  </a:schemeClr>
                </a:solidFill>
              </a:defRPr>
            </a:lvl5pPr>
            <a:lvl6pPr marL="2394769" indent="0">
              <a:buNone/>
              <a:defRPr sz="1400">
                <a:solidFill>
                  <a:schemeClr val="tx1">
                    <a:tint val="75000"/>
                  </a:schemeClr>
                </a:solidFill>
              </a:defRPr>
            </a:lvl6pPr>
            <a:lvl7pPr marL="2873723" indent="0">
              <a:buNone/>
              <a:defRPr sz="1400">
                <a:solidFill>
                  <a:schemeClr val="tx1">
                    <a:tint val="75000"/>
                  </a:schemeClr>
                </a:solidFill>
              </a:defRPr>
            </a:lvl7pPr>
            <a:lvl8pPr marL="3352677" indent="0">
              <a:buNone/>
              <a:defRPr sz="1400">
                <a:solidFill>
                  <a:schemeClr val="tx1">
                    <a:tint val="75000"/>
                  </a:schemeClr>
                </a:solidFill>
              </a:defRPr>
            </a:lvl8pPr>
            <a:lvl9pPr marL="3831631"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40068" y="1764296"/>
            <a:ext cx="4770596" cy="4990084"/>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490686" y="1764296"/>
            <a:ext cx="4770596" cy="4990084"/>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22.01.2015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40068" y="1692534"/>
            <a:ext cx="4772472" cy="705367"/>
          </a:xfrm>
        </p:spPr>
        <p:txBody>
          <a:bodyPr anchor="b"/>
          <a:lstStyle>
            <a:lvl1pPr marL="0" indent="0">
              <a:buNone/>
              <a:defRPr sz="2500" b="1"/>
            </a:lvl1pPr>
            <a:lvl2pPr marL="478954" indent="0">
              <a:buNone/>
              <a:defRPr sz="2100" b="1"/>
            </a:lvl2pPr>
            <a:lvl3pPr marL="957908" indent="0">
              <a:buNone/>
              <a:defRPr sz="1900" b="1"/>
            </a:lvl3pPr>
            <a:lvl4pPr marL="1436862" indent="0">
              <a:buNone/>
              <a:defRPr sz="1700" b="1"/>
            </a:lvl4pPr>
            <a:lvl5pPr marL="1915816" indent="0">
              <a:buNone/>
              <a:defRPr sz="1700" b="1"/>
            </a:lvl5pPr>
            <a:lvl6pPr marL="2394769" indent="0">
              <a:buNone/>
              <a:defRPr sz="1700" b="1"/>
            </a:lvl6pPr>
            <a:lvl7pPr marL="2873723" indent="0">
              <a:buNone/>
              <a:defRPr sz="1700" b="1"/>
            </a:lvl7pPr>
            <a:lvl8pPr marL="3352677" indent="0">
              <a:buNone/>
              <a:defRPr sz="1700" b="1"/>
            </a:lvl8pPr>
            <a:lvl9pPr marL="3831631" indent="0">
              <a:buNone/>
              <a:defRPr sz="1700" b="1"/>
            </a:lvl9pPr>
          </a:lstStyle>
          <a:p>
            <a:pPr lvl="0"/>
            <a:r>
              <a:rPr lang="ru-RU" smtClean="0"/>
              <a:t>Образец текста</a:t>
            </a:r>
          </a:p>
        </p:txBody>
      </p:sp>
      <p:sp>
        <p:nvSpPr>
          <p:cNvPr id="4" name="Содержимое 3"/>
          <p:cNvSpPr>
            <a:spLocks noGrp="1"/>
          </p:cNvSpPr>
          <p:nvPr>
            <p:ph sz="half" idx="2"/>
          </p:nvPr>
        </p:nvSpPr>
        <p:spPr>
          <a:xfrm>
            <a:off x="540068" y="2397901"/>
            <a:ext cx="4772472" cy="435647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86938" y="1692534"/>
            <a:ext cx="4774347" cy="705367"/>
          </a:xfrm>
        </p:spPr>
        <p:txBody>
          <a:bodyPr anchor="b"/>
          <a:lstStyle>
            <a:lvl1pPr marL="0" indent="0">
              <a:buNone/>
              <a:defRPr sz="2500" b="1"/>
            </a:lvl1pPr>
            <a:lvl2pPr marL="478954" indent="0">
              <a:buNone/>
              <a:defRPr sz="2100" b="1"/>
            </a:lvl2pPr>
            <a:lvl3pPr marL="957908" indent="0">
              <a:buNone/>
              <a:defRPr sz="1900" b="1"/>
            </a:lvl3pPr>
            <a:lvl4pPr marL="1436862" indent="0">
              <a:buNone/>
              <a:defRPr sz="1700" b="1"/>
            </a:lvl4pPr>
            <a:lvl5pPr marL="1915816" indent="0">
              <a:buNone/>
              <a:defRPr sz="1700" b="1"/>
            </a:lvl5pPr>
            <a:lvl6pPr marL="2394769" indent="0">
              <a:buNone/>
              <a:defRPr sz="1700" b="1"/>
            </a:lvl6pPr>
            <a:lvl7pPr marL="2873723" indent="0">
              <a:buNone/>
              <a:defRPr sz="1700" b="1"/>
            </a:lvl7pPr>
            <a:lvl8pPr marL="3352677" indent="0">
              <a:buNone/>
              <a:defRPr sz="1700" b="1"/>
            </a:lvl8pPr>
            <a:lvl9pPr marL="3831631" indent="0">
              <a:buNone/>
              <a:defRPr sz="1700" b="1"/>
            </a:lvl9pPr>
          </a:lstStyle>
          <a:p>
            <a:pPr lvl="0"/>
            <a:r>
              <a:rPr lang="ru-RU" smtClean="0"/>
              <a:t>Образец текста</a:t>
            </a:r>
          </a:p>
        </p:txBody>
      </p:sp>
      <p:sp>
        <p:nvSpPr>
          <p:cNvPr id="6" name="Содержимое 5"/>
          <p:cNvSpPr>
            <a:spLocks noGrp="1"/>
          </p:cNvSpPr>
          <p:nvPr>
            <p:ph sz="quarter" idx="4"/>
          </p:nvPr>
        </p:nvSpPr>
        <p:spPr>
          <a:xfrm>
            <a:off x="5486938" y="2397901"/>
            <a:ext cx="4774347" cy="435647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22.01.2015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22.01.2015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22.01.2015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70" y="301050"/>
            <a:ext cx="3553569" cy="1281214"/>
          </a:xfrm>
        </p:spPr>
        <p:txBody>
          <a:bodyPr anchor="b"/>
          <a:lstStyle>
            <a:lvl1pPr algn="l">
              <a:defRPr sz="2100" b="1"/>
            </a:lvl1pPr>
          </a:lstStyle>
          <a:p>
            <a:r>
              <a:rPr lang="ru-RU" smtClean="0"/>
              <a:t>Образец заголовка</a:t>
            </a:r>
            <a:endParaRPr lang="ru-RU"/>
          </a:p>
        </p:txBody>
      </p:sp>
      <p:sp>
        <p:nvSpPr>
          <p:cNvPr id="3" name="Содержимое 2"/>
          <p:cNvSpPr>
            <a:spLocks noGrp="1"/>
          </p:cNvSpPr>
          <p:nvPr>
            <p:ph idx="1"/>
          </p:nvPr>
        </p:nvSpPr>
        <p:spPr>
          <a:xfrm>
            <a:off x="4223027" y="301052"/>
            <a:ext cx="6038256" cy="6453328"/>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40070" y="1582266"/>
            <a:ext cx="3553569" cy="5172114"/>
          </a:xfrm>
        </p:spPr>
        <p:txBody>
          <a:bodyPr/>
          <a:lstStyle>
            <a:lvl1pPr marL="0" indent="0">
              <a:buNone/>
              <a:defRPr sz="1400"/>
            </a:lvl1pPr>
            <a:lvl2pPr marL="478954" indent="0">
              <a:buNone/>
              <a:defRPr sz="1300"/>
            </a:lvl2pPr>
            <a:lvl3pPr marL="957908" indent="0">
              <a:buNone/>
              <a:defRPr sz="1100"/>
            </a:lvl3pPr>
            <a:lvl4pPr marL="1436862" indent="0">
              <a:buNone/>
              <a:defRPr sz="900"/>
            </a:lvl4pPr>
            <a:lvl5pPr marL="1915816" indent="0">
              <a:buNone/>
              <a:defRPr sz="900"/>
            </a:lvl5pPr>
            <a:lvl6pPr marL="2394769" indent="0">
              <a:buNone/>
              <a:defRPr sz="900"/>
            </a:lvl6pPr>
            <a:lvl7pPr marL="2873723" indent="0">
              <a:buNone/>
              <a:defRPr sz="900"/>
            </a:lvl7pPr>
            <a:lvl8pPr marL="3352677" indent="0">
              <a:buNone/>
              <a:defRPr sz="900"/>
            </a:lvl8pPr>
            <a:lvl9pPr marL="3831631"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22.01.2015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7140" y="5292885"/>
            <a:ext cx="6480810" cy="624855"/>
          </a:xfrm>
        </p:spPr>
        <p:txBody>
          <a:bodyPr anchor="b"/>
          <a:lstStyle>
            <a:lvl1pPr algn="l">
              <a:defRPr sz="2100" b="1"/>
            </a:lvl1pPr>
          </a:lstStyle>
          <a:p>
            <a:r>
              <a:rPr lang="ru-RU" smtClean="0"/>
              <a:t>Образец заголовка</a:t>
            </a:r>
            <a:endParaRPr lang="ru-RU"/>
          </a:p>
        </p:txBody>
      </p:sp>
      <p:sp>
        <p:nvSpPr>
          <p:cNvPr id="3" name="Рисунок 2"/>
          <p:cNvSpPr>
            <a:spLocks noGrp="1"/>
          </p:cNvSpPr>
          <p:nvPr>
            <p:ph type="pic" idx="1"/>
          </p:nvPr>
        </p:nvSpPr>
        <p:spPr>
          <a:xfrm>
            <a:off x="2117140" y="675613"/>
            <a:ext cx="6480810" cy="4536758"/>
          </a:xfrm>
        </p:spPr>
        <p:txBody>
          <a:bodyPr/>
          <a:lstStyle>
            <a:lvl1pPr marL="0" indent="0">
              <a:buNone/>
              <a:defRPr sz="3300"/>
            </a:lvl1pPr>
            <a:lvl2pPr marL="478954" indent="0">
              <a:buNone/>
              <a:defRPr sz="2900"/>
            </a:lvl2pPr>
            <a:lvl3pPr marL="957908" indent="0">
              <a:buNone/>
              <a:defRPr sz="2500"/>
            </a:lvl3pPr>
            <a:lvl4pPr marL="1436862" indent="0">
              <a:buNone/>
              <a:defRPr sz="2100"/>
            </a:lvl4pPr>
            <a:lvl5pPr marL="1915816" indent="0">
              <a:buNone/>
              <a:defRPr sz="2100"/>
            </a:lvl5pPr>
            <a:lvl6pPr marL="2394769" indent="0">
              <a:buNone/>
              <a:defRPr sz="2100"/>
            </a:lvl6pPr>
            <a:lvl7pPr marL="2873723" indent="0">
              <a:buNone/>
              <a:defRPr sz="2100"/>
            </a:lvl7pPr>
            <a:lvl8pPr marL="3352677" indent="0">
              <a:buNone/>
              <a:defRPr sz="2100"/>
            </a:lvl8pPr>
            <a:lvl9pPr marL="3831631" indent="0">
              <a:buNone/>
              <a:defRPr sz="2100"/>
            </a:lvl9pPr>
          </a:lstStyle>
          <a:p>
            <a:endParaRPr lang="ru-RU"/>
          </a:p>
        </p:txBody>
      </p:sp>
      <p:sp>
        <p:nvSpPr>
          <p:cNvPr id="4" name="Текст 3"/>
          <p:cNvSpPr>
            <a:spLocks noGrp="1"/>
          </p:cNvSpPr>
          <p:nvPr>
            <p:ph type="body" sz="half" idx="2"/>
          </p:nvPr>
        </p:nvSpPr>
        <p:spPr>
          <a:xfrm>
            <a:off x="2117140" y="5917739"/>
            <a:ext cx="6480810" cy="887398"/>
          </a:xfrm>
        </p:spPr>
        <p:txBody>
          <a:bodyPr/>
          <a:lstStyle>
            <a:lvl1pPr marL="0" indent="0">
              <a:buNone/>
              <a:defRPr sz="1400"/>
            </a:lvl1pPr>
            <a:lvl2pPr marL="478954" indent="0">
              <a:buNone/>
              <a:defRPr sz="1300"/>
            </a:lvl2pPr>
            <a:lvl3pPr marL="957908" indent="0">
              <a:buNone/>
              <a:defRPr sz="1100"/>
            </a:lvl3pPr>
            <a:lvl4pPr marL="1436862" indent="0">
              <a:buNone/>
              <a:defRPr sz="900"/>
            </a:lvl4pPr>
            <a:lvl5pPr marL="1915816" indent="0">
              <a:buNone/>
              <a:defRPr sz="900"/>
            </a:lvl5pPr>
            <a:lvl6pPr marL="2394769" indent="0">
              <a:buNone/>
              <a:defRPr sz="900"/>
            </a:lvl6pPr>
            <a:lvl7pPr marL="2873723" indent="0">
              <a:buNone/>
              <a:defRPr sz="900"/>
            </a:lvl7pPr>
            <a:lvl8pPr marL="3352677" indent="0">
              <a:buNone/>
              <a:defRPr sz="900"/>
            </a:lvl8pPr>
            <a:lvl9pPr marL="3831631"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22.01.2015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9" y="302803"/>
            <a:ext cx="9721215" cy="1260211"/>
          </a:xfrm>
          <a:prstGeom prst="rect">
            <a:avLst/>
          </a:prstGeom>
        </p:spPr>
        <p:txBody>
          <a:bodyPr vert="horz" lIns="95791" tIns="47896" rIns="95791" bIns="47896"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40069" y="1764296"/>
            <a:ext cx="9721215" cy="4990084"/>
          </a:xfrm>
          <a:prstGeom prst="rect">
            <a:avLst/>
          </a:prstGeom>
        </p:spPr>
        <p:txBody>
          <a:bodyPr vert="horz" lIns="95791" tIns="47896" rIns="95791" bIns="47896"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40069" y="7008174"/>
            <a:ext cx="2520315" cy="402567"/>
          </a:xfrm>
          <a:prstGeom prst="rect">
            <a:avLst/>
          </a:prstGeom>
        </p:spPr>
        <p:txBody>
          <a:bodyPr vert="horz" lIns="95791" tIns="47896" rIns="95791" bIns="47896" rtlCol="0" anchor="ctr"/>
          <a:lstStyle>
            <a:lvl1pPr algn="l">
              <a:defRPr sz="1300">
                <a:solidFill>
                  <a:schemeClr val="tx1">
                    <a:tint val="75000"/>
                  </a:schemeClr>
                </a:solidFill>
              </a:defRPr>
            </a:lvl1pPr>
          </a:lstStyle>
          <a:p>
            <a:fld id="{B4C71EC6-210F-42DE-9C53-41977AD35B3D}" type="datetimeFigureOut">
              <a:rPr lang="ru-RU" smtClean="0"/>
              <a:pPr/>
              <a:t>22.01.2015</a:t>
            </a:fld>
            <a:endParaRPr lang="ru-RU"/>
          </a:p>
        </p:txBody>
      </p:sp>
      <p:sp>
        <p:nvSpPr>
          <p:cNvPr id="5" name="Нижний колонтитул 4"/>
          <p:cNvSpPr>
            <a:spLocks noGrp="1"/>
          </p:cNvSpPr>
          <p:nvPr>
            <p:ph type="ftr" sz="quarter" idx="3"/>
          </p:nvPr>
        </p:nvSpPr>
        <p:spPr>
          <a:xfrm>
            <a:off x="3690462" y="7008174"/>
            <a:ext cx="3420428" cy="402567"/>
          </a:xfrm>
          <a:prstGeom prst="rect">
            <a:avLst/>
          </a:prstGeom>
        </p:spPr>
        <p:txBody>
          <a:bodyPr vert="horz" lIns="95791" tIns="47896" rIns="95791" bIns="47896"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740969" y="7008174"/>
            <a:ext cx="2520315" cy="402567"/>
          </a:xfrm>
          <a:prstGeom prst="rect">
            <a:avLst/>
          </a:prstGeom>
        </p:spPr>
        <p:txBody>
          <a:bodyPr vert="horz" lIns="95791" tIns="47896" rIns="95791" bIns="47896" rtlCol="0" anchor="ctr"/>
          <a:lstStyle>
            <a:lvl1pPr algn="r">
              <a:defRPr sz="13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57908" rtl="0" eaLnBrk="1" latinLnBrk="0" hangingPunct="1">
        <a:spcBef>
          <a:spcPct val="0"/>
        </a:spcBef>
        <a:buNone/>
        <a:defRPr sz="4600" kern="1200">
          <a:solidFill>
            <a:schemeClr val="tx1"/>
          </a:solidFill>
          <a:latin typeface="+mj-lt"/>
          <a:ea typeface="+mj-ea"/>
          <a:cs typeface="+mj-cs"/>
        </a:defRPr>
      </a:lvl1pPr>
    </p:titleStyle>
    <p:bodyStyle>
      <a:lvl1pPr marL="359215" indent="-359215" algn="l" defTabSz="9579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78300" indent="-299347" algn="l" defTabSz="95790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7385" indent="-239477" algn="l" defTabSz="957908"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76339" indent="-239477" algn="l" defTabSz="957908"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55292" indent="-239477" algn="l" defTabSz="957908"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34246" indent="-239477" algn="l" defTabSz="95790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3201" indent="-239477" algn="l" defTabSz="95790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2154" indent="-239477" algn="l" defTabSz="95790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1108" indent="-239477" algn="l" defTabSz="95790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ru-RU"/>
      </a:defPPr>
      <a:lvl1pPr marL="0" algn="l" defTabSz="957908" rtl="0" eaLnBrk="1" latinLnBrk="0" hangingPunct="1">
        <a:defRPr sz="1900" kern="1200">
          <a:solidFill>
            <a:schemeClr val="tx1"/>
          </a:solidFill>
          <a:latin typeface="+mn-lt"/>
          <a:ea typeface="+mn-ea"/>
          <a:cs typeface="+mn-cs"/>
        </a:defRPr>
      </a:lvl1pPr>
      <a:lvl2pPr marL="478954" algn="l" defTabSz="957908" rtl="0" eaLnBrk="1" latinLnBrk="0" hangingPunct="1">
        <a:defRPr sz="1900" kern="1200">
          <a:solidFill>
            <a:schemeClr val="tx1"/>
          </a:solidFill>
          <a:latin typeface="+mn-lt"/>
          <a:ea typeface="+mn-ea"/>
          <a:cs typeface="+mn-cs"/>
        </a:defRPr>
      </a:lvl2pPr>
      <a:lvl3pPr marL="957908" algn="l" defTabSz="957908" rtl="0" eaLnBrk="1" latinLnBrk="0" hangingPunct="1">
        <a:defRPr sz="1900" kern="1200">
          <a:solidFill>
            <a:schemeClr val="tx1"/>
          </a:solidFill>
          <a:latin typeface="+mn-lt"/>
          <a:ea typeface="+mn-ea"/>
          <a:cs typeface="+mn-cs"/>
        </a:defRPr>
      </a:lvl3pPr>
      <a:lvl4pPr marL="1436862" algn="l" defTabSz="957908" rtl="0" eaLnBrk="1" latinLnBrk="0" hangingPunct="1">
        <a:defRPr sz="1900" kern="1200">
          <a:solidFill>
            <a:schemeClr val="tx1"/>
          </a:solidFill>
          <a:latin typeface="+mn-lt"/>
          <a:ea typeface="+mn-ea"/>
          <a:cs typeface="+mn-cs"/>
        </a:defRPr>
      </a:lvl4pPr>
      <a:lvl5pPr marL="1915816" algn="l" defTabSz="957908" rtl="0" eaLnBrk="1" latinLnBrk="0" hangingPunct="1">
        <a:defRPr sz="1900" kern="1200">
          <a:solidFill>
            <a:schemeClr val="tx1"/>
          </a:solidFill>
          <a:latin typeface="+mn-lt"/>
          <a:ea typeface="+mn-ea"/>
          <a:cs typeface="+mn-cs"/>
        </a:defRPr>
      </a:lvl5pPr>
      <a:lvl6pPr marL="2394769" algn="l" defTabSz="957908" rtl="0" eaLnBrk="1" latinLnBrk="0" hangingPunct="1">
        <a:defRPr sz="1900" kern="1200">
          <a:solidFill>
            <a:schemeClr val="tx1"/>
          </a:solidFill>
          <a:latin typeface="+mn-lt"/>
          <a:ea typeface="+mn-ea"/>
          <a:cs typeface="+mn-cs"/>
        </a:defRPr>
      </a:lvl6pPr>
      <a:lvl7pPr marL="2873723" algn="l" defTabSz="957908" rtl="0" eaLnBrk="1" latinLnBrk="0" hangingPunct="1">
        <a:defRPr sz="1900" kern="1200">
          <a:solidFill>
            <a:schemeClr val="tx1"/>
          </a:solidFill>
          <a:latin typeface="+mn-lt"/>
          <a:ea typeface="+mn-ea"/>
          <a:cs typeface="+mn-cs"/>
        </a:defRPr>
      </a:lvl7pPr>
      <a:lvl8pPr marL="3352677" algn="l" defTabSz="957908" rtl="0" eaLnBrk="1" latinLnBrk="0" hangingPunct="1">
        <a:defRPr sz="1900" kern="1200">
          <a:solidFill>
            <a:schemeClr val="tx1"/>
          </a:solidFill>
          <a:latin typeface="+mn-lt"/>
          <a:ea typeface="+mn-ea"/>
          <a:cs typeface="+mn-cs"/>
        </a:defRPr>
      </a:lvl8pPr>
      <a:lvl9pPr marL="3831631" algn="l" defTabSz="95790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g6.ks.ua/"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tessawest.co.uk/" TargetMode="External"/><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28000">
              <a:schemeClr val="accent6">
                <a:lumMod val="40000"/>
                <a:lumOff val="60000"/>
              </a:schemeClr>
            </a:gs>
            <a:gs pos="52000">
              <a:schemeClr val="accent6">
                <a:lumMod val="20000"/>
                <a:lumOff val="80000"/>
              </a:schemeClr>
            </a:gs>
            <a:gs pos="75000">
              <a:srgbClr val="FFEBFA"/>
            </a:gs>
          </a:gsLst>
          <a:lin ang="2700000" scaled="0"/>
        </a:gradFill>
        <a:effectLst/>
      </p:bgPr>
    </p:bg>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5400676" y="1"/>
            <a:ext cx="0" cy="7561263"/>
          </a:xfrm>
          <a:prstGeom prst="line">
            <a:avLst/>
          </a:prstGeom>
        </p:spPr>
        <p:style>
          <a:lnRef idx="1">
            <a:schemeClr val="accent1"/>
          </a:lnRef>
          <a:fillRef idx="0">
            <a:schemeClr val="accent1"/>
          </a:fillRef>
          <a:effectRef idx="0">
            <a:schemeClr val="accent1"/>
          </a:effectRef>
          <a:fontRef idx="minor">
            <a:schemeClr val="tx1"/>
          </a:fontRef>
        </p:style>
      </p:cxnSp>
      <p:pic>
        <p:nvPicPr>
          <p:cNvPr id="5" name="Рисунок 4" descr="the curious mr. howard"/>
          <p:cNvPicPr/>
          <p:nvPr/>
        </p:nvPicPr>
        <p:blipFill>
          <a:blip r:embed="rId2"/>
          <a:srcRect/>
          <a:stretch>
            <a:fillRect/>
          </a:stretch>
        </p:blipFill>
        <p:spPr bwMode="auto">
          <a:xfrm>
            <a:off x="6980590" y="1425541"/>
            <a:ext cx="2211545" cy="3016902"/>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5383528" y="315539"/>
            <a:ext cx="5400676" cy="466059"/>
          </a:xfrm>
          <a:prstGeom prst="rect">
            <a:avLst/>
          </a:prstGeom>
        </p:spPr>
        <p:txBody>
          <a:bodyPr lIns="95791" tIns="47896" rIns="95791" bIns="47896">
            <a:spAutoFit/>
          </a:bodyPr>
          <a:lstStyle/>
          <a:p>
            <a:pPr algn="ctr"/>
            <a:r>
              <a:rPr lang="uk-UA" sz="1200" b="1" dirty="0"/>
              <a:t>Управління освіти Херсонської міської ради</a:t>
            </a:r>
            <a:endParaRPr lang="ru-RU" sz="1200" dirty="0"/>
          </a:p>
          <a:p>
            <a:pPr algn="ctr"/>
            <a:r>
              <a:rPr lang="uk-UA" sz="1200" b="1" dirty="0"/>
              <a:t>Херсонська гімназія № 6 </a:t>
            </a:r>
            <a:endParaRPr lang="ru-RU" sz="1200" dirty="0"/>
          </a:p>
        </p:txBody>
      </p:sp>
      <p:sp>
        <p:nvSpPr>
          <p:cNvPr id="7" name="Прямоугольник 6"/>
          <p:cNvSpPr/>
          <p:nvPr/>
        </p:nvSpPr>
        <p:spPr>
          <a:xfrm>
            <a:off x="6472245" y="851673"/>
            <a:ext cx="3039745" cy="389115"/>
          </a:xfrm>
          <a:prstGeom prst="rect">
            <a:avLst/>
          </a:prstGeom>
        </p:spPr>
        <p:txBody>
          <a:bodyPr wrap="none" lIns="95791" tIns="47896" rIns="95791" bIns="47896">
            <a:spAutoFit/>
          </a:bodyPr>
          <a:lstStyle/>
          <a:p>
            <a:r>
              <a:rPr lang="uk-UA" b="1" dirty="0">
                <a:solidFill>
                  <a:schemeClr val="accent1"/>
                </a:solidFill>
              </a:rPr>
              <a:t>ЗНАЙОМТЕСЯ: ТЕССА ВЕСТ!</a:t>
            </a:r>
            <a:endParaRPr lang="ru-RU" dirty="0">
              <a:solidFill>
                <a:schemeClr val="accent1"/>
              </a:solidFill>
            </a:endParaRPr>
          </a:p>
        </p:txBody>
      </p:sp>
      <p:sp>
        <p:nvSpPr>
          <p:cNvPr id="8" name="Прямоугольник 7"/>
          <p:cNvSpPr/>
          <p:nvPr/>
        </p:nvSpPr>
        <p:spPr>
          <a:xfrm>
            <a:off x="7193755" y="4472319"/>
            <a:ext cx="1595825" cy="312171"/>
          </a:xfrm>
          <a:prstGeom prst="rect">
            <a:avLst/>
          </a:prstGeom>
        </p:spPr>
        <p:txBody>
          <a:bodyPr wrap="none" lIns="95791" tIns="47896" rIns="95791" bIns="47896">
            <a:spAutoFit/>
          </a:bodyPr>
          <a:lstStyle/>
          <a:p>
            <a:r>
              <a:rPr lang="uk-UA" sz="1400" b="1" i="1" dirty="0">
                <a:solidFill>
                  <a:schemeClr val="accent1"/>
                </a:solidFill>
              </a:rPr>
              <a:t>У  цьому буклеті:</a:t>
            </a:r>
            <a:endParaRPr lang="ru-RU" sz="1400" dirty="0">
              <a:solidFill>
                <a:schemeClr val="accent1"/>
              </a:solidFill>
            </a:endParaRPr>
          </a:p>
        </p:txBody>
      </p:sp>
      <p:sp>
        <p:nvSpPr>
          <p:cNvPr id="9" name="Прямоугольник 8"/>
          <p:cNvSpPr/>
          <p:nvPr/>
        </p:nvSpPr>
        <p:spPr>
          <a:xfrm>
            <a:off x="5570734" y="4758450"/>
            <a:ext cx="5066457" cy="1389389"/>
          </a:xfrm>
          <a:prstGeom prst="rect">
            <a:avLst/>
          </a:prstGeom>
        </p:spPr>
        <p:txBody>
          <a:bodyPr wrap="square" lIns="95791" tIns="47896" rIns="95791" bIns="47896">
            <a:spAutoFit/>
          </a:bodyPr>
          <a:lstStyle/>
          <a:p>
            <a:pPr marL="359215" indent="-359215">
              <a:buFont typeface="+mj-lt"/>
              <a:buAutoNum type="arabicPeriod"/>
            </a:pPr>
            <a:r>
              <a:rPr lang="uk-UA" sz="1400" b="1" dirty="0"/>
              <a:t>Відомості з життя </a:t>
            </a:r>
            <a:r>
              <a:rPr lang="uk-UA" sz="1400" b="1" dirty="0" err="1"/>
              <a:t>Тесси</a:t>
            </a:r>
            <a:r>
              <a:rPr lang="uk-UA" sz="1400" b="1" dirty="0"/>
              <a:t> </a:t>
            </a:r>
            <a:r>
              <a:rPr lang="uk-UA" sz="1400" b="1" dirty="0" err="1"/>
              <a:t>Вест</a:t>
            </a:r>
            <a:r>
              <a:rPr lang="uk-UA" sz="1400" b="1" dirty="0"/>
              <a:t> (англійською).</a:t>
            </a:r>
            <a:endParaRPr lang="ru-RU" sz="1400" dirty="0"/>
          </a:p>
          <a:p>
            <a:pPr marL="359215" indent="-359215">
              <a:buFont typeface="+mj-lt"/>
              <a:buAutoNum type="arabicPeriod"/>
            </a:pPr>
            <a:r>
              <a:rPr lang="uk-UA" sz="1400" b="1" dirty="0"/>
              <a:t>Багатогранність творчості британської письменниці (нотатки до виступу та </a:t>
            </a:r>
            <a:r>
              <a:rPr lang="uk-UA" sz="1400" b="1" u="sng" dirty="0"/>
              <a:t>переказ українською</a:t>
            </a:r>
            <a:r>
              <a:rPr lang="uk-UA" sz="1400" b="1" dirty="0"/>
              <a:t> вірша </a:t>
            </a:r>
            <a:r>
              <a:rPr lang="uk-UA" sz="1400" b="1" dirty="0" err="1"/>
              <a:t>Тесси</a:t>
            </a:r>
            <a:r>
              <a:rPr lang="uk-UA" sz="1400" b="1" dirty="0"/>
              <a:t> </a:t>
            </a:r>
            <a:r>
              <a:rPr lang="uk-UA" sz="1400" b="1" dirty="0" err="1"/>
              <a:t>Вест</a:t>
            </a:r>
            <a:r>
              <a:rPr lang="uk-UA" sz="1400" b="1" dirty="0"/>
              <a:t> </a:t>
            </a:r>
            <a:r>
              <a:rPr lang="uk-UA" sz="1400" b="1" i="1" dirty="0"/>
              <a:t>«Вітрило»</a:t>
            </a:r>
            <a:r>
              <a:rPr lang="uk-UA" sz="1400" b="1" dirty="0"/>
              <a:t> зі збірки </a:t>
            </a:r>
            <a:r>
              <a:rPr lang="uk-UA" sz="1400" b="1" i="1" dirty="0"/>
              <a:t>«Інші вікінги</a:t>
            </a:r>
            <a:r>
              <a:rPr lang="uk-UA" sz="1400" b="1" i="1" dirty="0" smtClean="0"/>
              <a:t>»).</a:t>
            </a:r>
            <a:endParaRPr lang="uk-UA" sz="1400" b="1" dirty="0" smtClean="0"/>
          </a:p>
          <a:p>
            <a:pPr marL="359215" indent="-359215">
              <a:buFont typeface="+mj-lt"/>
              <a:buAutoNum type="arabicPeriod"/>
            </a:pPr>
            <a:r>
              <a:rPr lang="uk-UA" sz="1400" b="1" dirty="0" smtClean="0"/>
              <a:t>Театральна </a:t>
            </a:r>
            <a:r>
              <a:rPr lang="uk-UA" sz="1400" b="1" dirty="0"/>
              <a:t>мініатюра «</a:t>
            </a:r>
            <a:r>
              <a:rPr lang="uk-UA" sz="1400" b="1" i="1" dirty="0"/>
              <a:t>Вельможам – правду в очі!»</a:t>
            </a:r>
            <a:r>
              <a:rPr lang="uk-UA" sz="1400" b="1" dirty="0"/>
              <a:t> за уривком із книги Тесси Вест (</a:t>
            </a:r>
            <a:r>
              <a:rPr lang="uk-UA" sz="1400" b="1" u="sng" dirty="0"/>
              <a:t>з перекладом </a:t>
            </a:r>
            <a:r>
              <a:rPr lang="uk-UA" sz="1400" b="1" u="sng" dirty="0" smtClean="0"/>
              <a:t>українською</a:t>
            </a:r>
            <a:r>
              <a:rPr lang="uk-UA" sz="1400" b="1" dirty="0" smtClean="0"/>
              <a:t>).</a:t>
            </a:r>
            <a:endParaRPr lang="ru-RU" sz="1400" dirty="0"/>
          </a:p>
        </p:txBody>
      </p:sp>
      <p:sp>
        <p:nvSpPr>
          <p:cNvPr id="10" name="Прямоугольник 9"/>
          <p:cNvSpPr/>
          <p:nvPr/>
        </p:nvSpPr>
        <p:spPr>
          <a:xfrm>
            <a:off x="7481771" y="6940931"/>
            <a:ext cx="1244382" cy="312171"/>
          </a:xfrm>
          <a:prstGeom prst="rect">
            <a:avLst/>
          </a:prstGeom>
        </p:spPr>
        <p:txBody>
          <a:bodyPr wrap="none" lIns="95791" tIns="47896" rIns="95791" bIns="47896">
            <a:spAutoFit/>
          </a:bodyPr>
          <a:lstStyle/>
          <a:p>
            <a:r>
              <a:rPr lang="uk-UA" sz="1400" b="1" dirty="0"/>
              <a:t>Херсон - 2015</a:t>
            </a:r>
            <a:endParaRPr lang="ru-RU" sz="14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044" y="1199594"/>
            <a:ext cx="2272502" cy="30476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97" y="4462249"/>
            <a:ext cx="4774391" cy="2025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Прямоугольник 15"/>
          <p:cNvSpPr/>
          <p:nvPr/>
        </p:nvSpPr>
        <p:spPr>
          <a:xfrm>
            <a:off x="56957" y="486501"/>
            <a:ext cx="5400676" cy="527615"/>
          </a:xfrm>
          <a:prstGeom prst="rect">
            <a:avLst/>
          </a:prstGeom>
        </p:spPr>
        <p:txBody>
          <a:bodyPr lIns="95791" tIns="47896" rIns="95791" bIns="47896">
            <a:spAutoFit/>
          </a:bodyPr>
          <a:lstStyle/>
          <a:p>
            <a:pPr algn="ctr"/>
            <a:r>
              <a:rPr lang="uk-UA" sz="1400" b="1" dirty="0">
                <a:solidFill>
                  <a:srgbClr val="0070C0"/>
                </a:solidFill>
              </a:rPr>
              <a:t>Внесок колективу  вчителів та учнів Херсонської гімназії №6 у дослідження теми «Джон Говард і місто Херсон» </a:t>
            </a:r>
            <a:endParaRPr lang="ru-RU" sz="1400" b="1" dirty="0">
              <a:solidFill>
                <a:srgbClr val="0070C0"/>
              </a:solidFill>
            </a:endParaRPr>
          </a:p>
        </p:txBody>
      </p:sp>
      <p:sp>
        <p:nvSpPr>
          <p:cNvPr id="2" name="Line 2"/>
          <p:cNvSpPr>
            <a:spLocks noChangeShapeType="1"/>
          </p:cNvSpPr>
          <p:nvPr/>
        </p:nvSpPr>
        <p:spPr bwMode="auto">
          <a:xfrm>
            <a:off x="287228" y="7561263"/>
            <a:ext cx="3902544" cy="0"/>
          </a:xfrm>
          <a:prstGeom prst="line">
            <a:avLst/>
          </a:prstGeom>
          <a:noFill/>
          <a:ln w="2540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ru-RU" sz="1600"/>
          </a:p>
        </p:txBody>
      </p:sp>
      <p:sp>
        <p:nvSpPr>
          <p:cNvPr id="3" name="Text Box 3"/>
          <p:cNvSpPr txBox="1">
            <a:spLocks noChangeArrowheads="1"/>
          </p:cNvSpPr>
          <p:nvPr/>
        </p:nvSpPr>
        <p:spPr bwMode="auto">
          <a:xfrm>
            <a:off x="123856" y="6595440"/>
            <a:ext cx="5036299" cy="999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buClrTx/>
              <a:buSzTx/>
              <a:buFontTx/>
              <a:buNone/>
              <a:tabLst/>
            </a:pPr>
            <a:r>
              <a:rPr kumimoji="0" lang="ru-RU" sz="1200" b="1" i="0" u="none" strike="noStrike" cap="none" normalizeH="0" baseline="0" dirty="0" smtClean="0">
                <a:ln>
                  <a:noFill/>
                </a:ln>
                <a:solidFill>
                  <a:srgbClr val="000080"/>
                </a:solidFill>
                <a:effectLst/>
                <a:latin typeface="Franklin Gothic Book" pitchFamily="34" charset="0"/>
              </a:rPr>
              <a:t>Наша адреса:</a:t>
            </a:r>
          </a:p>
          <a:p>
            <a:pPr marL="0" marR="0" lvl="0" indent="0" algn="r" defTabSz="914400" rtl="0" eaLnBrk="1" fontAlgn="base" latinLnBrk="0" hangingPunct="1">
              <a:lnSpc>
                <a:spcPct val="100000"/>
              </a:lnSpc>
              <a:spcBef>
                <a:spcPct val="0"/>
              </a:spcBef>
              <a:buClrTx/>
              <a:buSzTx/>
              <a:buFontTx/>
              <a:buNone/>
              <a:tabLst/>
            </a:pPr>
            <a:r>
              <a:rPr kumimoji="0" lang="ru-RU" sz="1000" b="0" i="0" u="none" strike="noStrike" cap="none" normalizeH="0" baseline="0" dirty="0" smtClean="0">
                <a:ln>
                  <a:noFill/>
                </a:ln>
                <a:solidFill>
                  <a:srgbClr val="000080"/>
                </a:solidFill>
                <a:effectLst/>
                <a:latin typeface="Franklin Gothic Book" pitchFamily="34" charset="0"/>
              </a:rPr>
              <a:t>Херсон, </a:t>
            </a:r>
            <a:r>
              <a:rPr kumimoji="0" lang="ru-RU" sz="1000" b="0" i="0" u="none" strike="noStrike" cap="none" normalizeH="0" baseline="0" dirty="0" err="1" smtClean="0">
                <a:ln>
                  <a:noFill/>
                </a:ln>
                <a:solidFill>
                  <a:srgbClr val="000080"/>
                </a:solidFill>
                <a:effectLst/>
                <a:latin typeface="Franklin Gothic Book" pitchFamily="34" charset="0"/>
              </a:rPr>
              <a:t>вул</a:t>
            </a:r>
            <a:r>
              <a:rPr kumimoji="0" lang="ru-RU" sz="1000" b="0" i="0" u="none" strike="noStrike" cap="none" normalizeH="0" baseline="0" dirty="0" smtClean="0">
                <a:ln>
                  <a:noFill/>
                </a:ln>
                <a:solidFill>
                  <a:srgbClr val="000080"/>
                </a:solidFill>
                <a:effectLst/>
                <a:latin typeface="Franklin Gothic Book" pitchFamily="34" charset="0"/>
              </a:rPr>
              <a:t>. Пестеля, 4</a:t>
            </a:r>
          </a:p>
          <a:p>
            <a:pPr marL="0" marR="0" lvl="0" indent="0" algn="r" defTabSz="914400" rtl="0" eaLnBrk="1" fontAlgn="base" latinLnBrk="0" hangingPunct="1">
              <a:lnSpc>
                <a:spcPct val="100000"/>
              </a:lnSpc>
              <a:spcBef>
                <a:spcPct val="0"/>
              </a:spcBef>
              <a:buClrTx/>
              <a:buSzTx/>
              <a:buFontTx/>
              <a:buNone/>
              <a:tabLst/>
            </a:pPr>
            <a:r>
              <a:rPr kumimoji="0" lang="ru-RU" sz="1000" b="0" i="0" u="none" strike="noStrike" cap="none" normalizeH="0" baseline="0" dirty="0" smtClean="0">
                <a:ln>
                  <a:noFill/>
                </a:ln>
                <a:solidFill>
                  <a:srgbClr val="000080"/>
                </a:solidFill>
                <a:effectLst/>
                <a:latin typeface="Franklin Gothic Book" pitchFamily="34" charset="0"/>
              </a:rPr>
              <a:t>Тел.:(0552)22-50-53,</a:t>
            </a:r>
            <a:r>
              <a:rPr kumimoji="0" lang="ru-RU" sz="1000" b="0" i="0" u="none" strike="noStrike" cap="none" normalizeH="0" dirty="0" smtClean="0">
                <a:ln>
                  <a:noFill/>
                </a:ln>
                <a:solidFill>
                  <a:srgbClr val="000080"/>
                </a:solidFill>
                <a:effectLst/>
                <a:latin typeface="Franklin Gothic Book" pitchFamily="34" charset="0"/>
              </a:rPr>
              <a:t> </a:t>
            </a:r>
            <a:r>
              <a:rPr kumimoji="0" lang="ru-RU" sz="1000" b="0" i="0" u="none" strike="noStrike" cap="none" normalizeH="0" baseline="0" dirty="0" smtClean="0">
                <a:ln>
                  <a:noFill/>
                </a:ln>
                <a:solidFill>
                  <a:srgbClr val="000080"/>
                </a:solidFill>
                <a:effectLst/>
                <a:latin typeface="Franklin Gothic Book" pitchFamily="34" charset="0"/>
              </a:rPr>
              <a:t>22-58-58</a:t>
            </a:r>
          </a:p>
          <a:p>
            <a:pPr marL="0" marR="0" lvl="0" indent="0" algn="r" defTabSz="914400" rtl="0" eaLnBrk="1" fontAlgn="base" latinLnBrk="0" hangingPunct="1">
              <a:lnSpc>
                <a:spcPct val="100000"/>
              </a:lnSpc>
              <a:spcBef>
                <a:spcPct val="0"/>
              </a:spcBef>
              <a:buClrTx/>
              <a:buSzTx/>
              <a:buFontTx/>
              <a:buNone/>
              <a:tabLst/>
            </a:pPr>
            <a:r>
              <a:rPr kumimoji="0" lang="en-US" sz="1000" b="0" i="0" u="sng" strike="noStrike" cap="none" normalizeH="0" baseline="0" dirty="0" smtClean="0">
                <a:ln>
                  <a:noFill/>
                </a:ln>
                <a:solidFill>
                  <a:srgbClr val="000080"/>
                </a:solidFill>
                <a:effectLst/>
                <a:latin typeface="Franklin Gothic Book" pitchFamily="34" charset="0"/>
                <a:hlinkClick r:id="rId5"/>
              </a:rPr>
              <a:t>http://www.g6.ks.ua</a:t>
            </a:r>
            <a:r>
              <a:rPr kumimoji="0" lang="uk-UA" sz="1000" b="0" i="0" u="sng" strike="noStrike" cap="none" normalizeH="0" dirty="0" smtClean="0">
                <a:ln>
                  <a:noFill/>
                </a:ln>
                <a:solidFill>
                  <a:srgbClr val="000080"/>
                </a:solidFill>
                <a:effectLst/>
                <a:latin typeface="Franklin Gothic Book" pitchFamily="34" charset="0"/>
              </a:rPr>
              <a:t> </a:t>
            </a:r>
          </a:p>
          <a:p>
            <a:pPr marL="0" marR="0" lvl="0" indent="0" algn="r" defTabSz="914400" rtl="0" eaLnBrk="1" fontAlgn="base" latinLnBrk="0" hangingPunct="1">
              <a:lnSpc>
                <a:spcPct val="100000"/>
              </a:lnSpc>
              <a:spcBef>
                <a:spcPct val="0"/>
              </a:spcBef>
              <a:buClrTx/>
              <a:buSzTx/>
              <a:buFontTx/>
              <a:buNone/>
              <a:tabLst/>
            </a:pPr>
            <a:r>
              <a:rPr kumimoji="0" lang="en-US" sz="1000" b="0" i="0" u="sng" strike="noStrike" cap="none" normalizeH="0" baseline="0" dirty="0" smtClean="0">
                <a:ln>
                  <a:noFill/>
                </a:ln>
                <a:solidFill>
                  <a:srgbClr val="000080"/>
                </a:solidFill>
                <a:effectLst/>
                <a:latin typeface="Franklin Gothic Book" pitchFamily="34" charset="0"/>
              </a:rPr>
              <a:t>e-mail: gimnazia.6@ukr.net</a:t>
            </a:r>
            <a:endParaRPr kumimoji="0" lang="ru-RU" sz="1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674876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5400676" y="1"/>
            <a:ext cx="0" cy="7561263"/>
          </a:xfrm>
          <a:prstGeom prst="line">
            <a:avLst/>
          </a:prstGeom>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1972917" y="258643"/>
            <a:ext cx="1980352" cy="389115"/>
          </a:xfrm>
          <a:prstGeom prst="rect">
            <a:avLst/>
          </a:prstGeom>
        </p:spPr>
        <p:txBody>
          <a:bodyPr wrap="none" lIns="95791" tIns="47896" rIns="95791" bIns="47896">
            <a:spAutoFit/>
          </a:bodyPr>
          <a:lstStyle/>
          <a:p>
            <a:r>
              <a:rPr lang="en-US" b="1" dirty="0"/>
              <a:t>Meet Tessa West!</a:t>
            </a:r>
            <a:endParaRPr lang="ru-RU" dirty="0"/>
          </a:p>
        </p:txBody>
      </p:sp>
      <p:pic>
        <p:nvPicPr>
          <p:cNvPr id="10" name="Рисунок 9" descr="I:\VERESHCHAKA\VERESHCHAKA\In the Wake of War\tessa.JPG"/>
          <p:cNvPicPr/>
          <p:nvPr/>
        </p:nvPicPr>
        <p:blipFill>
          <a:blip r:embed="rId2">
            <a:extLst>
              <a:ext uri="{28A0092B-C50C-407E-A947-70E740481C1C}">
                <a14:useLocalDpi xmlns:a14="http://schemas.microsoft.com/office/drawing/2010/main" val="0"/>
              </a:ext>
            </a:extLst>
          </a:blip>
          <a:srcRect/>
          <a:stretch>
            <a:fillRect/>
          </a:stretch>
        </p:blipFill>
        <p:spPr bwMode="auto">
          <a:xfrm>
            <a:off x="1024244" y="539036"/>
            <a:ext cx="3584343" cy="2450912"/>
          </a:xfrm>
          <a:prstGeom prst="ellipse">
            <a:avLst/>
          </a:prstGeom>
          <a:ln>
            <a:noFill/>
          </a:ln>
          <a:effectLst>
            <a:softEdge rad="112500"/>
          </a:effectLst>
        </p:spPr>
      </p:pic>
      <p:sp>
        <p:nvSpPr>
          <p:cNvPr id="9" name="Прямоугольник 8"/>
          <p:cNvSpPr/>
          <p:nvPr/>
        </p:nvSpPr>
        <p:spPr>
          <a:xfrm>
            <a:off x="331272" y="2989948"/>
            <a:ext cx="5000534" cy="2297330"/>
          </a:xfrm>
          <a:prstGeom prst="rect">
            <a:avLst/>
          </a:prstGeom>
        </p:spPr>
        <p:txBody>
          <a:bodyPr wrap="square" lIns="95791" tIns="47896" rIns="95791" bIns="47896">
            <a:spAutoFit/>
          </a:bodyPr>
          <a:lstStyle/>
          <a:p>
            <a:pPr algn="just"/>
            <a:r>
              <a:rPr lang="uk-UA" sz="1300" b="1" dirty="0"/>
              <a:t>    </a:t>
            </a:r>
            <a:r>
              <a:rPr lang="uk-UA" sz="1300" b="1" dirty="0" err="1"/>
              <a:t>Tessa</a:t>
            </a:r>
            <a:r>
              <a:rPr lang="uk-UA" sz="1300" b="1" dirty="0"/>
              <a:t> </a:t>
            </a:r>
            <a:r>
              <a:rPr lang="uk-UA" sz="1300" b="1" dirty="0" err="1"/>
              <a:t>West</a:t>
            </a:r>
            <a:r>
              <a:rPr lang="uk-UA" sz="1300" dirty="0"/>
              <a:t> </a:t>
            </a:r>
            <a:r>
              <a:rPr lang="uk-UA" sz="1300" dirty="0" err="1"/>
              <a:t>has</a:t>
            </a:r>
            <a:r>
              <a:rPr lang="uk-UA" sz="1300" dirty="0"/>
              <a:t> </a:t>
            </a:r>
            <a:r>
              <a:rPr lang="uk-UA" sz="1300" dirty="0" err="1"/>
              <a:t>worked</a:t>
            </a:r>
            <a:r>
              <a:rPr lang="uk-UA" sz="1300" dirty="0"/>
              <a:t> </a:t>
            </a:r>
            <a:r>
              <a:rPr lang="uk-UA" sz="1300" dirty="0" err="1"/>
              <a:t>in</a:t>
            </a:r>
            <a:r>
              <a:rPr lang="uk-UA" sz="1300" dirty="0"/>
              <a:t> </a:t>
            </a:r>
            <a:r>
              <a:rPr lang="uk-UA" sz="1300" dirty="0" err="1"/>
              <a:t>prisons</a:t>
            </a:r>
            <a:r>
              <a:rPr lang="uk-UA" sz="1300" dirty="0"/>
              <a:t> </a:t>
            </a:r>
            <a:r>
              <a:rPr lang="uk-UA" sz="1300" dirty="0" err="1"/>
              <a:t>and</a:t>
            </a:r>
            <a:r>
              <a:rPr lang="uk-UA" sz="1300" dirty="0"/>
              <a:t> </a:t>
            </a:r>
            <a:r>
              <a:rPr lang="uk-UA" sz="1300" dirty="0" err="1"/>
              <a:t>on</a:t>
            </a:r>
            <a:r>
              <a:rPr lang="uk-UA" sz="1300" dirty="0"/>
              <a:t> prison-related </a:t>
            </a:r>
            <a:r>
              <a:rPr lang="uk-UA" sz="1300" dirty="0" err="1"/>
              <a:t>matters</a:t>
            </a:r>
            <a:r>
              <a:rPr lang="uk-UA" sz="1300" dirty="0"/>
              <a:t> </a:t>
            </a:r>
            <a:r>
              <a:rPr lang="uk-UA" sz="1300" dirty="0" err="1"/>
              <a:t>for</a:t>
            </a:r>
            <a:r>
              <a:rPr lang="uk-UA" sz="1300" dirty="0"/>
              <a:t> </a:t>
            </a:r>
            <a:r>
              <a:rPr lang="uk-UA" sz="1300" dirty="0" err="1"/>
              <a:t>many</a:t>
            </a:r>
            <a:r>
              <a:rPr lang="uk-UA" sz="1300" dirty="0"/>
              <a:t> </a:t>
            </a:r>
            <a:r>
              <a:rPr lang="uk-UA" sz="1300" dirty="0" err="1"/>
              <a:t>years</a:t>
            </a:r>
            <a:r>
              <a:rPr lang="uk-UA" sz="1300" dirty="0"/>
              <a:t> </a:t>
            </a:r>
            <a:r>
              <a:rPr lang="uk-UA" sz="1300" dirty="0" err="1"/>
              <a:t>and</a:t>
            </a:r>
            <a:r>
              <a:rPr lang="uk-UA" sz="1300" dirty="0"/>
              <a:t> </a:t>
            </a:r>
            <a:r>
              <a:rPr lang="uk-UA" sz="1300" dirty="0" err="1"/>
              <a:t>ho</a:t>
            </a:r>
            <a:r>
              <a:rPr lang="en-US" sz="1300" dirty="0" err="1"/>
              <a:t>lds</a:t>
            </a:r>
            <a:r>
              <a:rPr lang="en-US" sz="1300" dirty="0"/>
              <a:t> two masters degrees. When teaching literacy she won a Winston Churchill Travel Fellowship which enabled her to study prison education in Scandinavia. While head of a prison education department she was awarded a </a:t>
            </a:r>
            <a:r>
              <a:rPr lang="en-US" sz="1300" dirty="0" err="1"/>
              <a:t>Cropwood</a:t>
            </a:r>
            <a:r>
              <a:rPr lang="en-US" sz="1300" dirty="0"/>
              <a:t> Fellowship at the Institute of Criminology in Cambridge. After a period as an assistant governor in a contracted-out prison, she worked for the United Nations Crime Prevention and Criminal Justice Department in Vienna. She then served two three-year terms as </a:t>
            </a:r>
            <a:r>
              <a:rPr lang="en-US" sz="1300" dirty="0" smtClean="0"/>
              <a:t>an </a:t>
            </a:r>
            <a:r>
              <a:rPr lang="en-US" sz="1300" dirty="0"/>
              <a:t>independent member of the Parole Board. She has visited prisons </a:t>
            </a:r>
            <a:r>
              <a:rPr lang="en-US" sz="1300" dirty="0" smtClean="0"/>
              <a:t>in the countries </a:t>
            </a:r>
            <a:r>
              <a:rPr lang="en-US" sz="1300" dirty="0" smtClean="0"/>
              <a:t>as </a:t>
            </a:r>
            <a:r>
              <a:rPr lang="en-US" sz="1300" dirty="0"/>
              <a:t>diverse as Zambia, Hungary and New Zealand.</a:t>
            </a:r>
            <a:endParaRPr lang="ru-RU" sz="1300" dirty="0"/>
          </a:p>
        </p:txBody>
      </p:sp>
      <p:sp>
        <p:nvSpPr>
          <p:cNvPr id="11" name="Прямоугольник 10"/>
          <p:cNvSpPr/>
          <p:nvPr/>
        </p:nvSpPr>
        <p:spPr>
          <a:xfrm>
            <a:off x="3043221" y="5280829"/>
            <a:ext cx="2027225" cy="281393"/>
          </a:xfrm>
          <a:prstGeom prst="rect">
            <a:avLst/>
          </a:prstGeom>
        </p:spPr>
        <p:txBody>
          <a:bodyPr wrap="none" lIns="95791" tIns="47896" rIns="95791" bIns="47896">
            <a:spAutoFit/>
          </a:bodyPr>
          <a:lstStyle/>
          <a:p>
            <a:r>
              <a:rPr lang="en-US" sz="1200" b="1" u="sng" dirty="0" smtClean="0">
                <a:hlinkClick r:id="rId3"/>
              </a:rPr>
              <a:t>http</a:t>
            </a:r>
            <a:r>
              <a:rPr lang="en-US" sz="1200" b="1" u="sng" dirty="0">
                <a:hlinkClick r:id="rId3"/>
              </a:rPr>
              <a:t>://</a:t>
            </a:r>
            <a:r>
              <a:rPr lang="en-US" sz="1200" b="1" u="sng" dirty="0" smtClean="0">
                <a:hlinkClick r:id="rId3"/>
              </a:rPr>
              <a:t>www.tessawest.co.uk</a:t>
            </a:r>
            <a:endParaRPr lang="ru-RU" sz="1200" b="1" dirty="0"/>
          </a:p>
        </p:txBody>
      </p:sp>
      <p:sp>
        <p:nvSpPr>
          <p:cNvPr id="12" name="Прямоугольник 11"/>
          <p:cNvSpPr/>
          <p:nvPr/>
        </p:nvSpPr>
        <p:spPr>
          <a:xfrm>
            <a:off x="331272" y="5699583"/>
            <a:ext cx="4941191" cy="1112390"/>
          </a:xfrm>
          <a:prstGeom prst="rect">
            <a:avLst/>
          </a:prstGeom>
        </p:spPr>
        <p:txBody>
          <a:bodyPr wrap="square" lIns="95791" tIns="47896" rIns="95791" bIns="47896">
            <a:spAutoFit/>
          </a:bodyPr>
          <a:lstStyle/>
          <a:p>
            <a:r>
              <a:rPr lang="uk-UA" sz="1200" b="1" dirty="0"/>
              <a:t>Знайомтеся: </a:t>
            </a:r>
            <a:r>
              <a:rPr lang="uk-UA" sz="1200" b="1" dirty="0" err="1"/>
              <a:t>Тесса</a:t>
            </a:r>
            <a:r>
              <a:rPr lang="uk-UA" sz="1200" b="1" dirty="0"/>
              <a:t> </a:t>
            </a:r>
            <a:r>
              <a:rPr lang="uk-UA" sz="1200" b="1" dirty="0" err="1"/>
              <a:t>Вест</a:t>
            </a:r>
            <a:r>
              <a:rPr lang="uk-UA" sz="1200" b="1" dirty="0"/>
              <a:t>! – Херсон: Херсонська гімназія № 6 Херсонської міської ради, 2015. - 14 с</a:t>
            </a:r>
            <a:r>
              <a:rPr lang="uk-UA" sz="1200" b="1" dirty="0" smtClean="0"/>
              <a:t>.</a:t>
            </a:r>
          </a:p>
          <a:p>
            <a:r>
              <a:rPr lang="uk-UA" sz="1000" b="1" dirty="0" smtClean="0"/>
              <a:t>Наклад – 200 прим.</a:t>
            </a:r>
            <a:endParaRPr lang="en-US" sz="1000" b="1" dirty="0" smtClean="0"/>
          </a:p>
          <a:p>
            <a:r>
              <a:rPr lang="uk-UA" sz="1000" b="1" dirty="0" smtClean="0"/>
              <a:t>Шеф-редактор – директор гімназії Корж С.С.</a:t>
            </a:r>
          </a:p>
          <a:p>
            <a:r>
              <a:rPr lang="uk-UA" sz="1000" b="1" dirty="0" smtClean="0"/>
              <a:t>Технічний редактор – </a:t>
            </a:r>
            <a:r>
              <a:rPr lang="uk-UA" sz="1000" b="1" dirty="0" err="1" smtClean="0"/>
              <a:t>Радецький</a:t>
            </a:r>
            <a:r>
              <a:rPr lang="uk-UA" sz="1000" b="1" dirty="0" smtClean="0"/>
              <a:t> О.В.</a:t>
            </a:r>
          </a:p>
          <a:p>
            <a:endParaRPr lang="ru-RU" sz="1200" b="1" dirty="0"/>
          </a:p>
        </p:txBody>
      </p:sp>
      <p:sp>
        <p:nvSpPr>
          <p:cNvPr id="13" name="Прямоугольник 12"/>
          <p:cNvSpPr/>
          <p:nvPr/>
        </p:nvSpPr>
        <p:spPr>
          <a:xfrm>
            <a:off x="2859480" y="6540813"/>
            <a:ext cx="2506290" cy="696892"/>
          </a:xfrm>
          <a:prstGeom prst="rect">
            <a:avLst/>
          </a:prstGeom>
        </p:spPr>
        <p:txBody>
          <a:bodyPr wrap="square" lIns="95791" tIns="47896" rIns="95791" bIns="47896">
            <a:spAutoFit/>
          </a:bodyPr>
          <a:lstStyle/>
          <a:p>
            <a:pPr algn="r"/>
            <a:r>
              <a:rPr lang="uk-UA" sz="1200" dirty="0" err="1"/>
              <a:t>©</a:t>
            </a:r>
            <a:r>
              <a:rPr lang="uk-UA" sz="1300" dirty="0" err="1"/>
              <a:t>Вест</a:t>
            </a:r>
            <a:r>
              <a:rPr lang="uk-UA" sz="1300" dirty="0"/>
              <a:t>, </a:t>
            </a:r>
            <a:r>
              <a:rPr lang="uk-UA" sz="1300" dirty="0" err="1"/>
              <a:t>Тесса</a:t>
            </a:r>
            <a:r>
              <a:rPr lang="uk-UA" sz="1300" dirty="0"/>
              <a:t>; </a:t>
            </a:r>
            <a:endParaRPr lang="ru-RU" sz="1300" dirty="0"/>
          </a:p>
          <a:p>
            <a:pPr algn="r"/>
            <a:r>
              <a:rPr lang="uk-UA" sz="1200" dirty="0" err="1"/>
              <a:t>©</a:t>
            </a:r>
            <a:r>
              <a:rPr lang="uk-UA" sz="1300" dirty="0" err="1"/>
              <a:t>Солодовнікова</a:t>
            </a:r>
            <a:r>
              <a:rPr lang="uk-UA" sz="1300" dirty="0"/>
              <a:t> О.І.;</a:t>
            </a:r>
            <a:endParaRPr lang="ru-RU" sz="1300" dirty="0"/>
          </a:p>
          <a:p>
            <a:pPr algn="r"/>
            <a:r>
              <a:rPr lang="uk-UA" sz="1200" dirty="0" err="1"/>
              <a:t>©</a:t>
            </a:r>
            <a:r>
              <a:rPr lang="uk-UA" sz="1300" dirty="0" err="1"/>
              <a:t>Шелдагаєва</a:t>
            </a:r>
            <a:r>
              <a:rPr lang="uk-UA" sz="1300" dirty="0"/>
              <a:t> (Петренко) Г.О.</a:t>
            </a:r>
            <a:endParaRPr lang="ru-RU" sz="1300" dirty="0"/>
          </a:p>
        </p:txBody>
      </p:sp>
      <p:sp>
        <p:nvSpPr>
          <p:cNvPr id="19" name="Прямоугольник 18"/>
          <p:cNvSpPr/>
          <p:nvPr/>
        </p:nvSpPr>
        <p:spPr>
          <a:xfrm>
            <a:off x="6053688" y="348625"/>
            <a:ext cx="3758531" cy="543003"/>
          </a:xfrm>
          <a:prstGeom prst="rect">
            <a:avLst/>
          </a:prstGeom>
        </p:spPr>
        <p:txBody>
          <a:bodyPr wrap="none" lIns="95791" tIns="47896" rIns="95791" bIns="47896">
            <a:spAutoFit/>
          </a:bodyPr>
          <a:lstStyle/>
          <a:p>
            <a:r>
              <a:rPr lang="en-US" sz="2900" dirty="0">
                <a:latin typeface="Comic Sans MS" pitchFamily="66" charset="0"/>
              </a:rPr>
              <a:t>Also by Tessa West:</a:t>
            </a:r>
            <a:endParaRPr lang="ru-RU" sz="2900" dirty="0">
              <a:latin typeface="Comic Sans MS" pitchFamily="66" charset="0"/>
            </a:endParaRPr>
          </a:p>
        </p:txBody>
      </p:sp>
      <p:pic>
        <p:nvPicPr>
          <p:cNvPr id="20" name="Рисунок 19" descr="prisons of promise"/>
          <p:cNvPicPr/>
          <p:nvPr/>
        </p:nvPicPr>
        <p:blipFill>
          <a:blip r:embed="rId4"/>
          <a:srcRect/>
          <a:stretch>
            <a:fillRect/>
          </a:stretch>
        </p:blipFill>
        <p:spPr bwMode="auto">
          <a:xfrm>
            <a:off x="5899711" y="1273292"/>
            <a:ext cx="1848154" cy="2242989"/>
          </a:xfrm>
          <a:prstGeom prst="rect">
            <a:avLst/>
          </a:prstGeom>
          <a:ln>
            <a:noFill/>
          </a:ln>
          <a:effectLst>
            <a:outerShdw blurRad="292100" dist="139700" dir="2700000" algn="tl" rotWithShape="0">
              <a:srgbClr val="333333">
                <a:alpha val="65000"/>
              </a:srgbClr>
            </a:outerShdw>
          </a:effectLst>
        </p:spPr>
      </p:pic>
      <p:pic>
        <p:nvPicPr>
          <p:cNvPr id="21" name="Рисунок 20" descr="the reed flute"/>
          <p:cNvPicPr/>
          <p:nvPr/>
        </p:nvPicPr>
        <p:blipFill>
          <a:blip r:embed="rId5"/>
          <a:srcRect/>
          <a:stretch>
            <a:fillRect/>
          </a:stretch>
        </p:blipFill>
        <p:spPr bwMode="auto">
          <a:xfrm>
            <a:off x="8338928" y="1273291"/>
            <a:ext cx="1848154" cy="2262152"/>
          </a:xfrm>
          <a:prstGeom prst="rect">
            <a:avLst/>
          </a:prstGeom>
          <a:ln>
            <a:noFill/>
          </a:ln>
          <a:effectLst>
            <a:outerShdw blurRad="292100" dist="139700" dir="2700000" algn="tl" rotWithShape="0">
              <a:srgbClr val="333333">
                <a:alpha val="65000"/>
              </a:srgbClr>
            </a:outerShdw>
          </a:effectLst>
        </p:spPr>
      </p:pic>
      <p:pic>
        <p:nvPicPr>
          <p:cNvPr id="22" name="Рисунок 21" descr="the estuary"/>
          <p:cNvPicPr/>
          <p:nvPr/>
        </p:nvPicPr>
        <p:blipFill>
          <a:blip r:embed="rId6"/>
          <a:srcRect/>
          <a:stretch>
            <a:fillRect/>
          </a:stretch>
        </p:blipFill>
        <p:spPr bwMode="auto">
          <a:xfrm>
            <a:off x="5908910" y="4276965"/>
            <a:ext cx="1848154" cy="2242987"/>
          </a:xfrm>
          <a:prstGeom prst="rect">
            <a:avLst/>
          </a:prstGeom>
          <a:ln>
            <a:noFill/>
          </a:ln>
          <a:effectLst>
            <a:outerShdw blurRad="292100" dist="139700" dir="2700000" algn="tl" rotWithShape="0">
              <a:srgbClr val="333333">
                <a:alpha val="65000"/>
              </a:srgbClr>
            </a:outerShdw>
          </a:effectLst>
        </p:spPr>
      </p:pic>
      <p:pic>
        <p:nvPicPr>
          <p:cNvPr id="23" name="Рисунок 22" descr="companion to owls"/>
          <p:cNvPicPr/>
          <p:nvPr/>
        </p:nvPicPr>
        <p:blipFill>
          <a:blip r:embed="rId7"/>
          <a:srcRect/>
          <a:stretch>
            <a:fillRect/>
          </a:stretch>
        </p:blipFill>
        <p:spPr bwMode="auto">
          <a:xfrm>
            <a:off x="8339687" y="4297346"/>
            <a:ext cx="1847395" cy="2242988"/>
          </a:xfrm>
          <a:prstGeom prst="rect">
            <a:avLst/>
          </a:prstGeom>
          <a:ln>
            <a:noFill/>
          </a:ln>
          <a:effectLst>
            <a:outerShdw blurRad="292100" dist="139700" dir="2700000" algn="tl" rotWithShape="0">
              <a:srgbClr val="333333">
                <a:alpha val="65000"/>
              </a:srgbClr>
            </a:outerShdw>
          </a:effectLst>
        </p:spPr>
      </p:pic>
      <p:sp>
        <p:nvSpPr>
          <p:cNvPr id="17" name="Прямоугольник 16"/>
          <p:cNvSpPr/>
          <p:nvPr/>
        </p:nvSpPr>
        <p:spPr>
          <a:xfrm>
            <a:off x="5640469" y="3698079"/>
            <a:ext cx="2062554" cy="358338"/>
          </a:xfrm>
          <a:prstGeom prst="rect">
            <a:avLst/>
          </a:prstGeom>
        </p:spPr>
        <p:txBody>
          <a:bodyPr wrap="none" lIns="95791" tIns="47896" rIns="95791" bIns="47896">
            <a:spAutoFit/>
          </a:bodyPr>
          <a:lstStyle/>
          <a:p>
            <a:r>
              <a:rPr lang="uk-UA" sz="1700" b="1" i="1" dirty="0">
                <a:latin typeface="Comic Sans MS" pitchFamily="66" charset="0"/>
              </a:rPr>
              <a:t>«Обіцяні тюрми»</a:t>
            </a:r>
            <a:endParaRPr lang="ru-RU" sz="1700" b="1" i="1" dirty="0">
              <a:latin typeface="Comic Sans MS" pitchFamily="66" charset="0"/>
            </a:endParaRPr>
          </a:p>
        </p:txBody>
      </p:sp>
      <p:sp>
        <p:nvSpPr>
          <p:cNvPr id="18" name="Прямоугольник 17"/>
          <p:cNvSpPr/>
          <p:nvPr/>
        </p:nvSpPr>
        <p:spPr>
          <a:xfrm>
            <a:off x="5856651" y="6731410"/>
            <a:ext cx="1870194" cy="358338"/>
          </a:xfrm>
          <a:prstGeom prst="rect">
            <a:avLst/>
          </a:prstGeom>
        </p:spPr>
        <p:txBody>
          <a:bodyPr wrap="none" lIns="95791" tIns="47896" rIns="95791" bIns="47896">
            <a:spAutoFit/>
          </a:bodyPr>
          <a:lstStyle/>
          <a:p>
            <a:r>
              <a:rPr lang="uk-UA" sz="1700" b="1" i="1" dirty="0">
                <a:latin typeface="Comic Sans MS" pitchFamily="66" charset="0"/>
              </a:rPr>
              <a:t>«Дельта річки»</a:t>
            </a:r>
            <a:endParaRPr lang="ru-RU" sz="1700" b="1" dirty="0">
              <a:latin typeface="Comic Sans MS" pitchFamily="66" charset="0"/>
            </a:endParaRPr>
          </a:p>
        </p:txBody>
      </p:sp>
      <p:sp>
        <p:nvSpPr>
          <p:cNvPr id="24" name="Прямоугольник 23"/>
          <p:cNvSpPr/>
          <p:nvPr/>
        </p:nvSpPr>
        <p:spPr>
          <a:xfrm>
            <a:off x="8037670" y="3698079"/>
            <a:ext cx="2479335" cy="358338"/>
          </a:xfrm>
          <a:prstGeom prst="rect">
            <a:avLst/>
          </a:prstGeom>
        </p:spPr>
        <p:txBody>
          <a:bodyPr wrap="none" lIns="95791" tIns="47896" rIns="95791" bIns="47896">
            <a:spAutoFit/>
          </a:bodyPr>
          <a:lstStyle/>
          <a:p>
            <a:r>
              <a:rPr lang="uk-UA" sz="1700" b="1" i="1" dirty="0" smtClean="0">
                <a:latin typeface="Comic Sans MS" pitchFamily="66" charset="0"/>
              </a:rPr>
              <a:t>«Очеретяна </a:t>
            </a:r>
            <a:r>
              <a:rPr lang="uk-UA" sz="1700" b="1" i="1" dirty="0">
                <a:latin typeface="Comic Sans MS" pitchFamily="66" charset="0"/>
              </a:rPr>
              <a:t>флейта»</a:t>
            </a:r>
            <a:endParaRPr lang="ru-RU" sz="1700" b="1" dirty="0">
              <a:latin typeface="Comic Sans MS" pitchFamily="66" charset="0"/>
            </a:endParaRPr>
          </a:p>
        </p:txBody>
      </p:sp>
      <p:sp>
        <p:nvSpPr>
          <p:cNvPr id="25" name="Прямоугольник 24"/>
          <p:cNvSpPr/>
          <p:nvPr/>
        </p:nvSpPr>
        <p:spPr>
          <a:xfrm>
            <a:off x="8229442" y="6731410"/>
            <a:ext cx="2150720" cy="358338"/>
          </a:xfrm>
          <a:prstGeom prst="rect">
            <a:avLst/>
          </a:prstGeom>
        </p:spPr>
        <p:txBody>
          <a:bodyPr wrap="none" lIns="95791" tIns="47896" rIns="95791" bIns="47896">
            <a:spAutoFit/>
          </a:bodyPr>
          <a:lstStyle/>
          <a:p>
            <a:r>
              <a:rPr lang="uk-UA" sz="1700" b="1" i="1" dirty="0">
                <a:latin typeface="Comic Sans MS" pitchFamily="66" charset="0"/>
              </a:rPr>
              <a:t>«У компанії сов» </a:t>
            </a:r>
            <a:endParaRPr lang="ru-RU" sz="1700" b="1" i="1" dirty="0">
              <a:latin typeface="Comic Sans MS" pitchFamily="66" charset="0"/>
            </a:endParaRPr>
          </a:p>
        </p:txBody>
      </p:sp>
      <p:sp>
        <p:nvSpPr>
          <p:cNvPr id="26" name="Прямоугольник 25"/>
          <p:cNvSpPr/>
          <p:nvPr/>
        </p:nvSpPr>
        <p:spPr>
          <a:xfrm>
            <a:off x="10467353" y="7247204"/>
            <a:ext cx="350547" cy="281393"/>
          </a:xfrm>
          <a:prstGeom prst="rect">
            <a:avLst/>
          </a:prstGeom>
        </p:spPr>
        <p:txBody>
          <a:bodyPr wrap="none" lIns="95791" tIns="47896" rIns="95791" bIns="47896">
            <a:spAutoFit/>
          </a:bodyPr>
          <a:lstStyle/>
          <a:p>
            <a:r>
              <a:rPr lang="en-US" sz="1200" i="1" dirty="0"/>
              <a:t>15</a:t>
            </a:r>
            <a:endParaRPr lang="ru-RU" sz="1200" dirty="0"/>
          </a:p>
        </p:txBody>
      </p:sp>
      <p:sp>
        <p:nvSpPr>
          <p:cNvPr id="2" name="Прямоугольник 1"/>
          <p:cNvSpPr/>
          <p:nvPr/>
        </p:nvSpPr>
        <p:spPr>
          <a:xfrm>
            <a:off x="592756" y="6647851"/>
            <a:ext cx="1305165" cy="58985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7030A0"/>
              </a:solidFill>
            </a:endParaRPr>
          </a:p>
        </p:txBody>
      </p:sp>
      <p:sp>
        <p:nvSpPr>
          <p:cNvPr id="3" name="Прямоугольник 2"/>
          <p:cNvSpPr/>
          <p:nvPr/>
        </p:nvSpPr>
        <p:spPr>
          <a:xfrm>
            <a:off x="592755" y="6681168"/>
            <a:ext cx="1305165" cy="261610"/>
          </a:xfrm>
          <a:prstGeom prst="rect">
            <a:avLst/>
          </a:prstGeom>
        </p:spPr>
        <p:txBody>
          <a:bodyPr wrap="none">
            <a:spAutoFit/>
          </a:bodyPr>
          <a:lstStyle/>
          <a:p>
            <a:r>
              <a:rPr lang="uk-UA" sz="1100" b="1" dirty="0" smtClean="0">
                <a:solidFill>
                  <a:schemeClr val="bg1"/>
                </a:solidFill>
              </a:rPr>
              <a:t>НЕ ДЛЯ ПРОДАЖУ</a:t>
            </a:r>
            <a:endParaRPr lang="ru-RU" sz="1100" dirty="0">
              <a:solidFill>
                <a:schemeClr val="bg1"/>
              </a:solidFill>
            </a:endParaRPr>
          </a:p>
        </p:txBody>
      </p:sp>
      <p:sp>
        <p:nvSpPr>
          <p:cNvPr id="27" name="Прямоугольник 26"/>
          <p:cNvSpPr/>
          <p:nvPr/>
        </p:nvSpPr>
        <p:spPr>
          <a:xfrm>
            <a:off x="730613" y="6942778"/>
            <a:ext cx="1029449" cy="261610"/>
          </a:xfrm>
          <a:prstGeom prst="rect">
            <a:avLst/>
          </a:prstGeom>
        </p:spPr>
        <p:txBody>
          <a:bodyPr wrap="none">
            <a:spAutoFit/>
          </a:bodyPr>
          <a:lstStyle/>
          <a:p>
            <a:r>
              <a:rPr lang="en-US" sz="1100" b="1" dirty="0" smtClean="0">
                <a:solidFill>
                  <a:schemeClr val="bg1"/>
                </a:solidFill>
              </a:rPr>
              <a:t>NOT FOR SALE</a:t>
            </a:r>
            <a:endParaRPr lang="ru-RU" sz="1100" dirty="0">
              <a:solidFill>
                <a:schemeClr val="bg1"/>
              </a:solidFill>
            </a:endParaRPr>
          </a:p>
        </p:txBody>
      </p:sp>
    </p:spTree>
    <p:extLst>
      <p:ext uri="{BB962C8B-B14F-4D97-AF65-F5344CB8AC3E}">
        <p14:creationId xmlns:p14="http://schemas.microsoft.com/office/powerpoint/2010/main" val="1374864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5400676" y="1"/>
            <a:ext cx="0" cy="7561263"/>
          </a:xfrm>
          <a:prstGeom prst="line">
            <a:avLst/>
          </a:prstGeom>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0267867" y="7279871"/>
            <a:ext cx="272001" cy="281393"/>
          </a:xfrm>
          <a:prstGeom prst="rect">
            <a:avLst/>
          </a:prstGeom>
        </p:spPr>
        <p:txBody>
          <a:bodyPr wrap="none" lIns="95791" tIns="47896" rIns="95791" bIns="47896">
            <a:spAutoFit/>
          </a:bodyPr>
          <a:lstStyle/>
          <a:p>
            <a:r>
              <a:rPr lang="en-US" sz="1200" i="1" dirty="0"/>
              <a:t>3</a:t>
            </a:r>
            <a:endParaRPr lang="ru-RU" sz="1200" dirty="0"/>
          </a:p>
        </p:txBody>
      </p:sp>
      <p:pic>
        <p:nvPicPr>
          <p:cNvPr id="13" name="Picture 3" descr="I:\VERESHCHAKA\VERESHCHAKA\In the Wake of War\In-the-Wake-Possible-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347" y="1510165"/>
            <a:ext cx="3251299" cy="4561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1046836" y="6528294"/>
            <a:ext cx="2961839" cy="419893"/>
          </a:xfrm>
          <a:prstGeom prst="rect">
            <a:avLst/>
          </a:prstGeom>
        </p:spPr>
        <p:txBody>
          <a:bodyPr wrap="none" lIns="95791" tIns="47896" rIns="95791" bIns="47896">
            <a:spAutoFit/>
          </a:bodyPr>
          <a:lstStyle/>
          <a:p>
            <a:r>
              <a:rPr lang="uk-UA" sz="2100" b="1" i="1" dirty="0" smtClean="0">
                <a:latin typeface="Comic Sans MS" pitchFamily="66" charset="0"/>
              </a:rPr>
              <a:t>«На поводі у війни»</a:t>
            </a:r>
            <a:endParaRPr lang="ru-RU" sz="2100" b="1" i="1" dirty="0">
              <a:latin typeface="Comic Sans MS" pitchFamily="66" charset="0"/>
            </a:endParaRPr>
          </a:p>
        </p:txBody>
      </p:sp>
      <p:sp>
        <p:nvSpPr>
          <p:cNvPr id="15" name="Прямоугольник 14"/>
          <p:cNvSpPr/>
          <p:nvPr/>
        </p:nvSpPr>
        <p:spPr>
          <a:xfrm>
            <a:off x="437695" y="305480"/>
            <a:ext cx="3729677" cy="866169"/>
          </a:xfrm>
          <a:prstGeom prst="rect">
            <a:avLst/>
          </a:prstGeom>
        </p:spPr>
        <p:txBody>
          <a:bodyPr wrap="none" lIns="95791" tIns="47896" rIns="95791" bIns="47896">
            <a:spAutoFit/>
          </a:bodyPr>
          <a:lstStyle/>
          <a:p>
            <a:pPr algn="ctr"/>
            <a:r>
              <a:rPr lang="en-US" sz="2500" b="1" i="1" dirty="0">
                <a:latin typeface="Comic Sans MS" pitchFamily="66" charset="0"/>
              </a:rPr>
              <a:t>The </a:t>
            </a:r>
            <a:r>
              <a:rPr lang="en-US" sz="2500" b="1" i="1" dirty="0" smtClean="0">
                <a:latin typeface="Comic Sans MS" pitchFamily="66" charset="0"/>
              </a:rPr>
              <a:t>latest </a:t>
            </a:r>
            <a:r>
              <a:rPr lang="en-US" sz="2500" b="1" i="1" dirty="0">
                <a:latin typeface="Comic Sans MS" pitchFamily="66" charset="0"/>
              </a:rPr>
              <a:t>publication</a:t>
            </a:r>
            <a:r>
              <a:rPr lang="uk-UA" sz="2500" b="1" i="1" dirty="0">
                <a:latin typeface="Comic Sans MS" pitchFamily="66" charset="0"/>
              </a:rPr>
              <a:t> </a:t>
            </a:r>
            <a:endParaRPr lang="en-US" sz="2500" b="1" i="1" dirty="0">
              <a:latin typeface="Comic Sans MS" pitchFamily="66" charset="0"/>
            </a:endParaRPr>
          </a:p>
          <a:p>
            <a:pPr algn="ctr"/>
            <a:r>
              <a:rPr lang="en-US" sz="2500" b="1" i="1" dirty="0">
                <a:latin typeface="Comic Sans MS" pitchFamily="66" charset="0"/>
              </a:rPr>
              <a:t>by Tessa West:</a:t>
            </a:r>
            <a:endParaRPr lang="ru-RU" sz="2500" b="1" i="1" dirty="0">
              <a:latin typeface="Comic Sans MS" pitchFamily="66" charset="0"/>
            </a:endParaRPr>
          </a:p>
        </p:txBody>
      </p:sp>
      <p:sp>
        <p:nvSpPr>
          <p:cNvPr id="9" name="Прямоугольник 8"/>
          <p:cNvSpPr/>
          <p:nvPr/>
        </p:nvSpPr>
        <p:spPr>
          <a:xfrm>
            <a:off x="126088" y="7235356"/>
            <a:ext cx="350547" cy="281393"/>
          </a:xfrm>
          <a:prstGeom prst="rect">
            <a:avLst/>
          </a:prstGeom>
        </p:spPr>
        <p:txBody>
          <a:bodyPr wrap="none" lIns="95791" tIns="47896" rIns="95791" bIns="47896">
            <a:spAutoFit/>
          </a:bodyPr>
          <a:lstStyle/>
          <a:p>
            <a:r>
              <a:rPr lang="en-US" sz="1200" i="1" dirty="0"/>
              <a:t>14</a:t>
            </a:r>
            <a:endParaRPr lang="ru-RU" sz="1200" dirty="0"/>
          </a:p>
        </p:txBody>
      </p:sp>
      <p:sp>
        <p:nvSpPr>
          <p:cNvPr id="11" name="Прямоугольник 10"/>
          <p:cNvSpPr/>
          <p:nvPr/>
        </p:nvSpPr>
        <p:spPr>
          <a:xfrm>
            <a:off x="5570810" y="307044"/>
            <a:ext cx="4922663" cy="1481722"/>
          </a:xfrm>
          <a:prstGeom prst="rect">
            <a:avLst/>
          </a:prstGeom>
        </p:spPr>
        <p:txBody>
          <a:bodyPr wrap="square" lIns="95791" tIns="47896" rIns="95791" bIns="47896">
            <a:spAutoFit/>
          </a:bodyPr>
          <a:lstStyle/>
          <a:p>
            <a:pPr algn="ctr"/>
            <a:r>
              <a:rPr lang="uk-UA" sz="1700" b="1" dirty="0"/>
              <a:t>ГРАНІ ТАЛАНТУ БРИТАНСЬКОЇ </a:t>
            </a:r>
            <a:endParaRPr lang="en-US" sz="1700" b="1" dirty="0"/>
          </a:p>
          <a:p>
            <a:pPr algn="ctr"/>
            <a:r>
              <a:rPr lang="uk-UA" sz="1700" b="1" dirty="0" smtClean="0"/>
              <a:t>ПИСЬМЕННИЦІ</a:t>
            </a:r>
            <a:endParaRPr lang="ru-RU" sz="500" b="1" dirty="0"/>
          </a:p>
          <a:p>
            <a:pPr algn="ctr"/>
            <a:r>
              <a:rPr lang="uk-UA" sz="1200" i="1" dirty="0" smtClean="0"/>
              <a:t>Нотатки до виступу та переклад </a:t>
            </a:r>
            <a:r>
              <a:rPr lang="uk-UA" sz="1200" i="1" dirty="0"/>
              <a:t> </a:t>
            </a:r>
            <a:r>
              <a:rPr lang="uk-UA" sz="1200" i="1" dirty="0" smtClean="0"/>
              <a:t> </a:t>
            </a:r>
            <a:r>
              <a:rPr lang="uk-UA" sz="1200" b="1" i="1" dirty="0" smtClean="0"/>
              <a:t>Г.О.</a:t>
            </a:r>
            <a:r>
              <a:rPr lang="uk-UA" sz="1200" b="1" i="1" dirty="0" err="1" smtClean="0"/>
              <a:t>ШелдагаєвОЇ</a:t>
            </a:r>
            <a:endParaRPr lang="ru-RU" sz="1200" b="1" i="1" dirty="0"/>
          </a:p>
          <a:p>
            <a:pPr algn="ctr"/>
            <a:r>
              <a:rPr lang="uk-UA" sz="1400" b="1" dirty="0"/>
              <a:t>ЧИТАЮТЬ УЧНІ ГІМНАЗІЇ № 6:</a:t>
            </a:r>
            <a:endParaRPr lang="en-US" sz="1400" b="1" dirty="0"/>
          </a:p>
          <a:p>
            <a:pPr algn="ctr"/>
            <a:endParaRPr lang="ru-RU" sz="600" dirty="0"/>
          </a:p>
          <a:p>
            <a:r>
              <a:rPr lang="uk-UA" sz="1200" i="1" dirty="0"/>
              <a:t>Автор презентації та декламатор</a:t>
            </a:r>
            <a:r>
              <a:rPr lang="uk-UA" sz="1200" b="1" i="1" dirty="0"/>
              <a:t> - Анастасія </a:t>
            </a:r>
            <a:r>
              <a:rPr lang="uk-UA" sz="1200" b="1" i="1" dirty="0" err="1"/>
              <a:t>Шеховцова</a:t>
            </a:r>
            <a:r>
              <a:rPr lang="uk-UA" sz="1200" b="1" i="1" dirty="0"/>
              <a:t>, 10 Б </a:t>
            </a:r>
            <a:endParaRPr lang="ru-RU" sz="1200" dirty="0"/>
          </a:p>
          <a:p>
            <a:r>
              <a:rPr lang="uk-UA" sz="1200" i="1" dirty="0"/>
              <a:t>Ведучі</a:t>
            </a:r>
            <a:r>
              <a:rPr lang="uk-UA" sz="1200" b="1" i="1" dirty="0"/>
              <a:t>: Анастасія </a:t>
            </a:r>
            <a:r>
              <a:rPr lang="uk-UA" sz="1200" b="1" i="1" dirty="0" err="1"/>
              <a:t>Купленікова</a:t>
            </a:r>
            <a:r>
              <a:rPr lang="uk-UA" sz="1200" b="1" i="1" dirty="0"/>
              <a:t> та Тетяна Фірман, 9 А </a:t>
            </a:r>
            <a:endParaRPr lang="ru-RU" sz="1200" dirty="0"/>
          </a:p>
        </p:txBody>
      </p:sp>
      <p:graphicFrame>
        <p:nvGraphicFramePr>
          <p:cNvPr id="12" name="Таблица 11"/>
          <p:cNvGraphicFramePr>
            <a:graphicFrameLocks noGrp="1"/>
          </p:cNvGraphicFramePr>
          <p:nvPr>
            <p:extLst>
              <p:ext uri="{D42A27DB-BD31-4B8C-83A1-F6EECF244321}">
                <p14:modId xmlns:p14="http://schemas.microsoft.com/office/powerpoint/2010/main" val="1304402891"/>
              </p:ext>
            </p:extLst>
          </p:nvPr>
        </p:nvGraphicFramePr>
        <p:xfrm>
          <a:off x="5729713" y="2156291"/>
          <a:ext cx="4752528" cy="5038576"/>
        </p:xfrm>
        <a:graphic>
          <a:graphicData uri="http://schemas.openxmlformats.org/drawingml/2006/table">
            <a:tbl>
              <a:tblPr firstRow="1" bandRow="1">
                <a:tableStyleId>{5C22544A-7EE6-4342-B048-85BDC9FD1C3A}</a:tableStyleId>
              </a:tblPr>
              <a:tblGrid>
                <a:gridCol w="2160240"/>
                <a:gridCol w="2592288"/>
              </a:tblGrid>
              <a:tr h="4613733">
                <a:tc>
                  <a:txBody>
                    <a:bodyPr/>
                    <a:lstStyle/>
                    <a:p>
                      <a:r>
                        <a:rPr lang="uk-UA" sz="1200" kern="1200" dirty="0" smtClean="0">
                          <a:solidFill>
                            <a:schemeClr val="dk1"/>
                          </a:solidFill>
                          <a:effectLst/>
                          <a:latin typeface="+mn-lt"/>
                          <a:ea typeface="+mn-ea"/>
                          <a:cs typeface="+mn-cs"/>
                        </a:rPr>
                        <a:t>      </a:t>
                      </a:r>
                      <a:r>
                        <a:rPr lang="en-US" sz="1200" kern="1200" dirty="0" smtClean="0">
                          <a:solidFill>
                            <a:schemeClr val="dk1"/>
                          </a:solidFill>
                          <a:effectLst/>
                          <a:latin typeface="+mn-lt"/>
                          <a:ea typeface="+mn-ea"/>
                          <a:cs typeface="+mn-cs"/>
                        </a:rPr>
                        <a:t>Today we pay tribute </a:t>
                      </a:r>
                      <a:r>
                        <a:rPr lang="en-US" sz="1200" kern="1200" dirty="0" smtClean="0">
                          <a:solidFill>
                            <a:schemeClr val="tx1"/>
                          </a:solidFill>
                          <a:effectLst/>
                          <a:latin typeface="+mn-lt"/>
                          <a:ea typeface="+mn-ea"/>
                          <a:cs typeface="+mn-cs"/>
                        </a:rPr>
                        <a:t>to John Howard</a:t>
                      </a:r>
                      <a:r>
                        <a:rPr lang="uk-UA"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the legendary philanthropist who changed the world. He is undoubtedly in the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of our attention! </a:t>
                      </a:r>
                      <a:r>
                        <a:rPr lang="en-US" sz="1200" b="1" kern="1200" dirty="0" smtClean="0">
                          <a:solidFill>
                            <a:schemeClr val="tx1"/>
                          </a:solidFill>
                          <a:effectLst/>
                          <a:latin typeface="+mn-lt"/>
                          <a:ea typeface="+mn-ea"/>
                          <a:cs typeface="+mn-cs"/>
                        </a:rPr>
                        <a:t>But our guest is Tessa – the acknowledged British writer who wrote the book about John Howard</a:t>
                      </a:r>
                      <a:r>
                        <a:rPr lang="en-US" sz="1200" kern="1200" dirty="0" smtClean="0">
                          <a:solidFill>
                            <a:schemeClr val="tx1"/>
                          </a:solidFill>
                          <a:effectLst/>
                          <a:latin typeface="+mn-lt"/>
                          <a:ea typeface="+mn-ea"/>
                          <a:cs typeface="+mn-cs"/>
                        </a:rPr>
                        <a:t> and who also contributes to making this world better every day of her life. We would </a:t>
                      </a:r>
                      <a:r>
                        <a:rPr lang="en-US" sz="1200" kern="1200" dirty="0" smtClean="0">
                          <a:solidFill>
                            <a:schemeClr val="dk1"/>
                          </a:solidFill>
                          <a:effectLst/>
                          <a:latin typeface="+mn-lt"/>
                          <a:ea typeface="+mn-ea"/>
                          <a:cs typeface="+mn-cs"/>
                        </a:rPr>
                        <a:t>like to speak about her, too.</a:t>
                      </a:r>
                      <a:endParaRPr lang="ru-RU" sz="1200" kern="1200" dirty="0" smtClean="0">
                        <a:solidFill>
                          <a:schemeClr val="dk1"/>
                        </a:solidFill>
                        <a:effectLst/>
                        <a:latin typeface="+mn-lt"/>
                        <a:ea typeface="+mn-ea"/>
                        <a:cs typeface="+mn-cs"/>
                      </a:endParaRPr>
                    </a:p>
                    <a:p>
                      <a:r>
                        <a:rPr lang="en-US" sz="1200" kern="1200" dirty="0" smtClean="0">
                          <a:solidFill>
                            <a:schemeClr val="dk1"/>
                          </a:solidFill>
                          <a:effectLst/>
                          <a:latin typeface="+mn-lt"/>
                          <a:ea typeface="+mn-ea"/>
                          <a:cs typeface="+mn-cs"/>
                        </a:rPr>
                        <a:t>    Ms. </a:t>
                      </a:r>
                      <a:r>
                        <a:rPr lang="en-US" sz="1200" b="1" kern="1200" dirty="0" smtClean="0">
                          <a:solidFill>
                            <a:schemeClr val="dk1"/>
                          </a:solidFill>
                          <a:effectLst/>
                          <a:latin typeface="+mn-lt"/>
                          <a:ea typeface="+mn-ea"/>
                          <a:cs typeface="+mn-cs"/>
                        </a:rPr>
                        <a:t>Tessa</a:t>
                      </a:r>
                      <a:r>
                        <a:rPr lang="en-US" sz="1200" kern="1200" dirty="0" smtClean="0">
                          <a:solidFill>
                            <a:schemeClr val="dk1"/>
                          </a:solidFill>
                          <a:effectLst/>
                          <a:latin typeface="+mn-lt"/>
                          <a:ea typeface="+mn-ea"/>
                          <a:cs typeface="+mn-cs"/>
                        </a:rPr>
                        <a:t> was initially trained as a teacher, but her interest took a different turn when she started teaching in prisons. Today, one who reads about her on the net can only admire how highly she is thought of, and how vast her contribution to the sphere of her interest is! In respect of </a:t>
                      </a:r>
                      <a:r>
                        <a:rPr lang="en-US" sz="1200" i="1" kern="1200" dirty="0" smtClean="0">
                          <a:solidFill>
                            <a:schemeClr val="dk1"/>
                          </a:solidFill>
                          <a:effectLst/>
                          <a:latin typeface="+mn-lt"/>
                          <a:ea typeface="+mn-ea"/>
                          <a:cs typeface="+mn-cs"/>
                        </a:rPr>
                        <a:t>The Curious Mr. Howard</a:t>
                      </a:r>
                      <a:r>
                        <a:rPr lang="en-US" sz="1200" kern="1200" dirty="0" smtClean="0">
                          <a:solidFill>
                            <a:schemeClr val="dk1"/>
                          </a:solidFill>
                          <a:effectLst/>
                          <a:latin typeface="+mn-lt"/>
                          <a:ea typeface="+mn-ea"/>
                          <a:cs typeface="+mn-cs"/>
                        </a:rPr>
                        <a:t> she was given </a:t>
                      </a:r>
                      <a:r>
                        <a:rPr lang="en-US" sz="1200" b="1" kern="1200" dirty="0" smtClean="0">
                          <a:solidFill>
                            <a:schemeClr val="dk1"/>
                          </a:solidFill>
                          <a:effectLst/>
                          <a:latin typeface="+mn-lt"/>
                          <a:ea typeface="+mn-ea"/>
                          <a:cs typeface="+mn-cs"/>
                        </a:rPr>
                        <a:t>the Arthur </a:t>
                      </a:r>
                      <a:r>
                        <a:rPr lang="en-US" sz="1200" b="1" kern="1200" dirty="0" err="1" smtClean="0">
                          <a:solidFill>
                            <a:schemeClr val="dk1"/>
                          </a:solidFill>
                          <a:effectLst/>
                          <a:latin typeface="+mn-lt"/>
                          <a:ea typeface="+mn-ea"/>
                          <a:cs typeface="+mn-cs"/>
                        </a:rPr>
                        <a:t>Welton</a:t>
                      </a:r>
                      <a:r>
                        <a:rPr lang="en-US" sz="1200" b="1" kern="1200" dirty="0" smtClean="0">
                          <a:solidFill>
                            <a:schemeClr val="dk1"/>
                          </a:solidFill>
                          <a:effectLst/>
                          <a:latin typeface="+mn-lt"/>
                          <a:ea typeface="+mn-ea"/>
                          <a:cs typeface="+mn-cs"/>
                        </a:rPr>
                        <a:t> Award </a:t>
                      </a:r>
                      <a:r>
                        <a:rPr lang="en-US" sz="1200" b="0" kern="1200" dirty="0" smtClean="0">
                          <a:solidFill>
                            <a:schemeClr val="tx1"/>
                          </a:solidFill>
                          <a:effectLst/>
                          <a:latin typeface="+mn-lt"/>
                          <a:ea typeface="+mn-ea"/>
                          <a:cs typeface="+mn-cs"/>
                        </a:rPr>
                        <a:t>which enabled her to</a:t>
                      </a:r>
                      <a:endParaRPr lang="ru-RU" sz="1200" b="0" dirty="0">
                        <a:solidFill>
                          <a:schemeClr val="tx1"/>
                        </a:solidFill>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1200" kern="1200" dirty="0" smtClean="0">
                          <a:solidFill>
                            <a:schemeClr val="dk1"/>
                          </a:solidFill>
                          <a:effectLst/>
                          <a:latin typeface="+mn-lt"/>
                          <a:ea typeface="+mn-ea"/>
                          <a:cs typeface="+mn-cs"/>
                        </a:rPr>
                        <a:t>     Сьогодні ми вшановуємо пам'ять Джона Говарда, легендарного філантропа, який змінив світ. Він, безсумнівно, у центрі нашої уваги! </a:t>
                      </a:r>
                      <a:r>
                        <a:rPr lang="uk-UA" sz="1200" b="1" kern="1200" dirty="0" smtClean="0">
                          <a:solidFill>
                            <a:schemeClr val="dk1"/>
                          </a:solidFill>
                          <a:effectLst/>
                          <a:latin typeface="+mn-lt"/>
                          <a:ea typeface="+mn-ea"/>
                          <a:cs typeface="+mn-cs"/>
                        </a:rPr>
                        <a:t>Але наша гостя – </a:t>
                      </a:r>
                      <a:r>
                        <a:rPr lang="uk-UA" sz="1200" b="1" kern="1200" dirty="0" err="1" smtClean="0">
                          <a:solidFill>
                            <a:schemeClr val="dk1"/>
                          </a:solidFill>
                          <a:effectLst/>
                          <a:latin typeface="+mn-lt"/>
                          <a:ea typeface="+mn-ea"/>
                          <a:cs typeface="+mn-cs"/>
                        </a:rPr>
                        <a:t>Тесса</a:t>
                      </a:r>
                      <a:r>
                        <a:rPr lang="uk-UA" sz="1200" b="1" kern="1200" dirty="0" smtClean="0">
                          <a:solidFill>
                            <a:schemeClr val="dk1"/>
                          </a:solidFill>
                          <a:effectLst/>
                          <a:latin typeface="+mn-lt"/>
                          <a:ea typeface="+mn-ea"/>
                          <a:cs typeface="+mn-cs"/>
                        </a:rPr>
                        <a:t> </a:t>
                      </a:r>
                      <a:r>
                        <a:rPr lang="uk-UA" sz="1200" b="1" kern="1200" dirty="0" err="1" smtClean="0">
                          <a:solidFill>
                            <a:schemeClr val="dk1"/>
                          </a:solidFill>
                          <a:effectLst/>
                          <a:latin typeface="+mn-lt"/>
                          <a:ea typeface="+mn-ea"/>
                          <a:cs typeface="+mn-cs"/>
                        </a:rPr>
                        <a:t>Вест</a:t>
                      </a:r>
                      <a:r>
                        <a:rPr lang="uk-UA" sz="1200" b="1" kern="1200" dirty="0" smtClean="0">
                          <a:solidFill>
                            <a:schemeClr val="dk1"/>
                          </a:solidFill>
                          <a:effectLst/>
                          <a:latin typeface="+mn-lt"/>
                          <a:ea typeface="+mn-ea"/>
                          <a:cs typeface="+mn-cs"/>
                        </a:rPr>
                        <a:t>, визнана британська письменниця, яка написала книгу про Джона Говарда.</a:t>
                      </a:r>
                      <a:r>
                        <a:rPr lang="uk-UA" sz="1200" kern="1200" dirty="0" smtClean="0">
                          <a:solidFill>
                            <a:schemeClr val="dk1"/>
                          </a:solidFill>
                          <a:effectLst/>
                          <a:latin typeface="+mn-lt"/>
                          <a:ea typeface="+mn-ea"/>
                          <a:cs typeface="+mn-cs"/>
                        </a:rPr>
                        <a:t> Пані  </a:t>
                      </a:r>
                      <a:r>
                        <a:rPr lang="uk-UA" sz="1200" kern="1200" dirty="0" err="1" smtClean="0">
                          <a:solidFill>
                            <a:schemeClr val="dk1"/>
                          </a:solidFill>
                          <a:effectLst/>
                          <a:latin typeface="+mn-lt"/>
                          <a:ea typeface="+mn-ea"/>
                          <a:cs typeface="+mn-cs"/>
                        </a:rPr>
                        <a:t>Тесса</a:t>
                      </a:r>
                      <a:r>
                        <a:rPr lang="uk-UA" sz="1200" kern="1200" dirty="0" smtClean="0">
                          <a:solidFill>
                            <a:schemeClr val="dk1"/>
                          </a:solidFill>
                          <a:effectLst/>
                          <a:latin typeface="+mn-lt"/>
                          <a:ea typeface="+mn-ea"/>
                          <a:cs typeface="+mn-cs"/>
                        </a:rPr>
                        <a:t>  кожен день свого життя присвячує тому, щоб цей світ став кращим. </a:t>
                      </a:r>
                      <a:endParaRPr lang="ru-RU" sz="1200" kern="1200" dirty="0" smtClean="0">
                        <a:solidFill>
                          <a:schemeClr val="dk1"/>
                        </a:solidFill>
                        <a:effectLst/>
                        <a:latin typeface="+mn-lt"/>
                        <a:ea typeface="+mn-ea"/>
                        <a:cs typeface="+mn-cs"/>
                      </a:endParaRPr>
                    </a:p>
                    <a:p>
                      <a:r>
                        <a:rPr lang="en-US" sz="1200" kern="1200" dirty="0" smtClean="0">
                          <a:solidFill>
                            <a:schemeClr val="dk1"/>
                          </a:solidFill>
                          <a:effectLst/>
                          <a:latin typeface="+mn-lt"/>
                          <a:ea typeface="+mn-ea"/>
                          <a:cs typeface="+mn-cs"/>
                        </a:rPr>
                        <a:t>    </a:t>
                      </a:r>
                      <a:r>
                        <a:rPr lang="uk-UA" sz="1200" kern="1200" dirty="0" err="1" smtClean="0">
                          <a:solidFill>
                            <a:schemeClr val="dk1"/>
                          </a:solidFill>
                          <a:effectLst/>
                          <a:latin typeface="+mn-lt"/>
                          <a:ea typeface="+mn-ea"/>
                          <a:cs typeface="+mn-cs"/>
                        </a:rPr>
                        <a:t>Тесса</a:t>
                      </a:r>
                      <a:r>
                        <a:rPr lang="uk-UA" sz="1200" kern="1200" baseline="0" dirty="0" smtClean="0">
                          <a:solidFill>
                            <a:schemeClr val="dk1"/>
                          </a:solidFill>
                          <a:effectLst/>
                          <a:latin typeface="+mn-lt"/>
                          <a:ea typeface="+mn-ea"/>
                          <a:cs typeface="+mn-cs"/>
                        </a:rPr>
                        <a:t> </a:t>
                      </a:r>
                      <a:r>
                        <a:rPr lang="uk-UA" sz="1200" kern="1200" baseline="0" dirty="0" err="1" smtClean="0">
                          <a:solidFill>
                            <a:schemeClr val="dk1"/>
                          </a:solidFill>
                          <a:effectLst/>
                          <a:latin typeface="+mn-lt"/>
                          <a:ea typeface="+mn-ea"/>
                          <a:cs typeface="+mn-cs"/>
                        </a:rPr>
                        <a:t>Вест</a:t>
                      </a:r>
                      <a:r>
                        <a:rPr lang="uk-UA" sz="1200" kern="1200" baseline="0" dirty="0" smtClean="0">
                          <a:solidFill>
                            <a:schemeClr val="dk1"/>
                          </a:solidFill>
                          <a:effectLst/>
                          <a:latin typeface="+mn-lt"/>
                          <a:ea typeface="+mn-ea"/>
                          <a:cs typeface="+mn-cs"/>
                        </a:rPr>
                        <a:t> </a:t>
                      </a:r>
                      <a:r>
                        <a:rPr lang="uk-UA" sz="1200" kern="1200" dirty="0" smtClean="0">
                          <a:solidFill>
                            <a:schemeClr val="dk1"/>
                          </a:solidFill>
                          <a:effectLst/>
                          <a:latin typeface="+mn-lt"/>
                          <a:ea typeface="+mn-ea"/>
                          <a:cs typeface="+mn-cs"/>
                        </a:rPr>
                        <a:t>починала </a:t>
                      </a:r>
                      <a:r>
                        <a:rPr lang="uk-UA" sz="1200" kern="1200" dirty="0" smtClean="0">
                          <a:solidFill>
                            <a:schemeClr val="dk1"/>
                          </a:solidFill>
                          <a:effectLst/>
                          <a:latin typeface="+mn-lt"/>
                          <a:ea typeface="+mn-ea"/>
                          <a:cs typeface="+mn-cs"/>
                        </a:rPr>
                        <a:t>свою кар’єру з учителювання, але змінила сферу своїх  інтересів, коли почала вчителювати в тюрмах. Сьогодні кожен, хто ознайомиться з інформацією про неї, може переконатися, наскільки високо </a:t>
                      </a:r>
                      <a:r>
                        <a:rPr lang="uk-UA" sz="1200" kern="1200" dirty="0" err="1" smtClean="0">
                          <a:solidFill>
                            <a:schemeClr val="dk1"/>
                          </a:solidFill>
                          <a:effectLst/>
                          <a:latin typeface="+mn-lt"/>
                          <a:ea typeface="+mn-ea"/>
                          <a:cs typeface="+mn-cs"/>
                        </a:rPr>
                        <a:t>Тессу</a:t>
                      </a:r>
                      <a:r>
                        <a:rPr lang="uk-UA" sz="1200" kern="1200" dirty="0" smtClean="0">
                          <a:solidFill>
                            <a:schemeClr val="dk1"/>
                          </a:solidFill>
                          <a:effectLst/>
                          <a:latin typeface="+mn-lt"/>
                          <a:ea typeface="+mn-ea"/>
                          <a:cs typeface="+mn-cs"/>
                        </a:rPr>
                        <a:t> </a:t>
                      </a:r>
                      <a:r>
                        <a:rPr lang="uk-UA" sz="1200" kern="1200" dirty="0" err="1" smtClean="0">
                          <a:solidFill>
                            <a:schemeClr val="dk1"/>
                          </a:solidFill>
                          <a:effectLst/>
                          <a:latin typeface="+mn-lt"/>
                          <a:ea typeface="+mn-ea"/>
                          <a:cs typeface="+mn-cs"/>
                        </a:rPr>
                        <a:t>Вест</a:t>
                      </a:r>
                      <a:r>
                        <a:rPr lang="uk-UA" sz="1200" kern="1200" dirty="0" smtClean="0">
                          <a:solidFill>
                            <a:schemeClr val="dk1"/>
                          </a:solidFill>
                          <a:effectLst/>
                          <a:latin typeface="+mn-lt"/>
                          <a:ea typeface="+mn-ea"/>
                          <a:cs typeface="+mn-cs"/>
                        </a:rPr>
                        <a:t> цінують і наскільки широким є її внесок у сферу професійної і творчої діяльності! У зв’язку із книгою </a:t>
                      </a:r>
                      <a:r>
                        <a:rPr lang="uk-UA" sz="1200" i="1" kern="1200" dirty="0" smtClean="0">
                          <a:solidFill>
                            <a:schemeClr val="dk1"/>
                          </a:solidFill>
                          <a:effectLst/>
                          <a:latin typeface="+mn-lt"/>
                          <a:ea typeface="+mn-ea"/>
                          <a:cs typeface="+mn-cs"/>
                        </a:rPr>
                        <a:t>«Допитливий пан Говард</a:t>
                      </a:r>
                      <a:r>
                        <a:rPr lang="uk-UA" sz="1200" i="1" kern="1200" dirty="0" smtClean="0">
                          <a:solidFill>
                            <a:schemeClr val="dk1"/>
                          </a:solidFill>
                          <a:effectLst/>
                          <a:latin typeface="+mn-lt"/>
                          <a:ea typeface="+mn-ea"/>
                          <a:cs typeface="+mn-cs"/>
                        </a:rPr>
                        <a:t>»</a:t>
                      </a:r>
                      <a:r>
                        <a:rPr lang="uk-UA" sz="1200" kern="1200" dirty="0" smtClean="0">
                          <a:solidFill>
                            <a:schemeClr val="dk1"/>
                          </a:solidFill>
                          <a:effectLst/>
                          <a:latin typeface="+mn-lt"/>
                          <a:ea typeface="+mn-ea"/>
                          <a:cs typeface="+mn-cs"/>
                        </a:rPr>
                        <a:t> </a:t>
                      </a:r>
                      <a:r>
                        <a:rPr lang="uk-UA" sz="1200" kern="1200" dirty="0" smtClean="0">
                          <a:solidFill>
                            <a:schemeClr val="dk1"/>
                          </a:solidFill>
                          <a:effectLst/>
                          <a:latin typeface="+mn-lt"/>
                          <a:ea typeface="+mn-ea"/>
                          <a:cs typeface="+mn-cs"/>
                        </a:rPr>
                        <a:t>вона була нагороджена </a:t>
                      </a:r>
                      <a:r>
                        <a:rPr lang="uk-UA" sz="1200" b="1" kern="1200" dirty="0" smtClean="0">
                          <a:solidFill>
                            <a:schemeClr val="dk1"/>
                          </a:solidFill>
                          <a:effectLst/>
                          <a:latin typeface="+mn-lt"/>
                          <a:ea typeface="+mn-ea"/>
                          <a:cs typeface="+mn-cs"/>
                        </a:rPr>
                        <a:t>премією ім. Артура </a:t>
                      </a:r>
                      <a:r>
                        <a:rPr lang="uk-UA" sz="1200" b="1" kern="1200" dirty="0" err="1" smtClean="0">
                          <a:solidFill>
                            <a:schemeClr val="dk1"/>
                          </a:solidFill>
                          <a:effectLst/>
                          <a:latin typeface="+mn-lt"/>
                          <a:ea typeface="+mn-ea"/>
                          <a:cs typeface="+mn-cs"/>
                        </a:rPr>
                        <a:t>Велтона</a:t>
                      </a:r>
                      <a:r>
                        <a:rPr lang="uk-UA" sz="1200" kern="1200" dirty="0" smtClean="0">
                          <a:solidFill>
                            <a:schemeClr val="dk1"/>
                          </a:solidFill>
                          <a:effectLst/>
                          <a:latin typeface="+mn-lt"/>
                          <a:ea typeface="+mn-ea"/>
                          <a:cs typeface="+mn-cs"/>
                        </a:rPr>
                        <a:t>, що уможливило для неї проведення до</a:t>
                      </a:r>
                      <a:r>
                        <a:rPr lang="en-US" sz="1200" kern="1200" dirty="0" smtClean="0">
                          <a:solidFill>
                            <a:schemeClr val="dk1"/>
                          </a:solidFill>
                          <a:effectLst/>
                          <a:latin typeface="+mn-lt"/>
                          <a:ea typeface="+mn-ea"/>
                          <a:cs typeface="+mn-cs"/>
                        </a:rPr>
                        <a:t> </a:t>
                      </a:r>
                      <a:r>
                        <a:rPr lang="uk-UA" sz="1200" kern="1200" dirty="0" smtClean="0">
                          <a:solidFill>
                            <a:schemeClr val="dk1"/>
                          </a:solidFill>
                          <a:effectLst/>
                          <a:latin typeface="+mn-lt"/>
                          <a:ea typeface="+mn-ea"/>
                          <a:cs typeface="+mn-cs"/>
                        </a:rPr>
                        <a:t>слідження в</a:t>
                      </a:r>
                      <a:r>
                        <a:rPr lang="en-US" sz="1200" kern="1200" dirty="0" smtClean="0">
                          <a:solidFill>
                            <a:schemeClr val="dk1"/>
                          </a:solidFill>
                          <a:effectLst/>
                          <a:latin typeface="+mn-lt"/>
                          <a:ea typeface="+mn-ea"/>
                          <a:cs typeface="+mn-cs"/>
                        </a:rPr>
                        <a:t> </a:t>
                      </a:r>
                      <a:r>
                        <a:rPr lang="uk-UA" sz="1200" b="0" kern="1200" dirty="0" smtClean="0">
                          <a:solidFill>
                            <a:schemeClr val="tx1"/>
                          </a:solidFill>
                          <a:effectLst/>
                          <a:latin typeface="+mn-lt"/>
                          <a:ea typeface="+mn-ea"/>
                          <a:cs typeface="+mn-cs"/>
                        </a:rPr>
                        <a:t>Україні (з метою написання</a:t>
                      </a:r>
                      <a:r>
                        <a:rPr lang="uk-UA" sz="1200" b="0" kern="1200" baseline="0" dirty="0" smtClean="0">
                          <a:solidFill>
                            <a:schemeClr val="tx1"/>
                          </a:solidFill>
                          <a:effectLst/>
                          <a:latin typeface="+mn-lt"/>
                          <a:ea typeface="+mn-ea"/>
                          <a:cs typeface="+mn-cs"/>
                        </a:rPr>
                        <a:t> тих розділів згаданого </a:t>
                      </a:r>
                      <a:r>
                        <a:rPr kumimoji="0" lang="uk-UA" sz="1200" b="0" i="0" u="none" strike="noStrike" kern="1200" cap="none" spc="0" normalizeH="0" baseline="0" noProof="0" dirty="0" smtClean="0">
                          <a:ln>
                            <a:noFill/>
                          </a:ln>
                          <a:solidFill>
                            <a:prstClr val="black"/>
                          </a:solidFill>
                          <a:effectLst/>
                          <a:uLnTx/>
                          <a:uFillTx/>
                          <a:latin typeface="+mn-lt"/>
                          <a:ea typeface="+mn-ea"/>
                          <a:cs typeface="+mn-cs"/>
                        </a:rPr>
                        <a:t> </a:t>
                      </a:r>
                      <a:r>
                        <a:rPr kumimoji="0" lang="uk-UA" sz="1200" b="0" i="0" u="none" strike="noStrike" kern="1200" cap="none" spc="0" normalizeH="0" baseline="0" noProof="0" dirty="0" smtClean="0">
                          <a:ln>
                            <a:noFill/>
                          </a:ln>
                          <a:solidFill>
                            <a:prstClr val="black"/>
                          </a:solidFill>
                          <a:effectLst/>
                          <a:uLnTx/>
                          <a:uFillTx/>
                          <a:latin typeface="+mn-lt"/>
                          <a:ea typeface="+mn-ea"/>
                          <a:cs typeface="+mn-cs"/>
                        </a:rPr>
                        <a:t>    твору</a:t>
                      </a:r>
                      <a:r>
                        <a:rPr kumimoji="0" lang="uk-UA" sz="1200" b="0" i="0" u="none" strike="noStrike" kern="1200" cap="none" spc="0" normalizeH="0" baseline="0" noProof="0" dirty="0" smtClean="0">
                          <a:ln>
                            <a:noFill/>
                          </a:ln>
                          <a:solidFill>
                            <a:prstClr val="black"/>
                          </a:solidFill>
                          <a:effectLst/>
                          <a:uLnTx/>
                          <a:uFillTx/>
                          <a:latin typeface="+mn-lt"/>
                          <a:ea typeface="+mn-ea"/>
                          <a:cs typeface="+mn-cs"/>
                        </a:rPr>
                        <a:t>,       де </a:t>
                      </a:r>
                      <a:endParaRPr lang="ru-RU" sz="1200" b="0" dirty="0">
                        <a:solidFill>
                          <a:schemeClr val="tx1"/>
                        </a:solidFill>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97518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5400676" y="1"/>
            <a:ext cx="0" cy="7561263"/>
          </a:xfrm>
          <a:prstGeom prst="line">
            <a:avLst/>
          </a:prstGeom>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192647" y="7239730"/>
            <a:ext cx="278413" cy="296782"/>
          </a:xfrm>
          <a:prstGeom prst="rect">
            <a:avLst/>
          </a:prstGeom>
        </p:spPr>
        <p:txBody>
          <a:bodyPr wrap="none" lIns="95791" tIns="47896" rIns="95791" bIns="47896">
            <a:spAutoFit/>
          </a:bodyPr>
          <a:lstStyle/>
          <a:p>
            <a:r>
              <a:rPr lang="en-US" sz="1300" i="1" dirty="0"/>
              <a:t>4</a:t>
            </a:r>
            <a:endParaRPr lang="ru-RU" sz="1300" dirty="0"/>
          </a:p>
        </p:txBody>
      </p:sp>
      <p:sp>
        <p:nvSpPr>
          <p:cNvPr id="8" name="Прямоугольник 7"/>
          <p:cNvSpPr/>
          <p:nvPr/>
        </p:nvSpPr>
        <p:spPr>
          <a:xfrm>
            <a:off x="10214591" y="7091339"/>
            <a:ext cx="363371" cy="296782"/>
          </a:xfrm>
          <a:prstGeom prst="rect">
            <a:avLst/>
          </a:prstGeom>
        </p:spPr>
        <p:txBody>
          <a:bodyPr wrap="none" lIns="95791" tIns="47896" rIns="95791" bIns="47896">
            <a:spAutoFit/>
          </a:bodyPr>
          <a:lstStyle/>
          <a:p>
            <a:r>
              <a:rPr lang="uk-UA" sz="1300" i="1" dirty="0" smtClean="0"/>
              <a:t>13</a:t>
            </a:r>
            <a:endParaRPr lang="ru-RU" sz="1300" dirty="0"/>
          </a:p>
        </p:txBody>
      </p:sp>
      <p:graphicFrame>
        <p:nvGraphicFramePr>
          <p:cNvPr id="11" name="Таблица 10"/>
          <p:cNvGraphicFramePr>
            <a:graphicFrameLocks noGrp="1"/>
          </p:cNvGraphicFramePr>
          <p:nvPr>
            <p:extLst>
              <p:ext uri="{D42A27DB-BD31-4B8C-83A1-F6EECF244321}">
                <p14:modId xmlns:p14="http://schemas.microsoft.com/office/powerpoint/2010/main" val="526591351"/>
              </p:ext>
            </p:extLst>
          </p:nvPr>
        </p:nvGraphicFramePr>
        <p:xfrm>
          <a:off x="192648" y="235101"/>
          <a:ext cx="5059727" cy="6906239"/>
        </p:xfrm>
        <a:graphic>
          <a:graphicData uri="http://schemas.openxmlformats.org/drawingml/2006/table">
            <a:tbl>
              <a:tblPr firstRow="1" bandRow="1">
                <a:tableStyleId>{5C22544A-7EE6-4342-B048-85BDC9FD1C3A}</a:tableStyleId>
              </a:tblPr>
              <a:tblGrid>
                <a:gridCol w="2422885"/>
                <a:gridCol w="2636842"/>
              </a:tblGrid>
              <a:tr h="6906239">
                <a:tc>
                  <a:txBody>
                    <a:bodyPr/>
                    <a:lstStyle/>
                    <a:p>
                      <a:r>
                        <a:rPr lang="en-US" sz="1200" b="0" kern="1200" dirty="0" smtClean="0">
                          <a:solidFill>
                            <a:schemeClr val="tx1"/>
                          </a:solidFill>
                          <a:effectLst/>
                          <a:latin typeface="+mn-lt"/>
                          <a:ea typeface="+mn-ea"/>
                          <a:cs typeface="+mn-cs"/>
                        </a:rPr>
                        <a:t>carry out research here – in Ukraine. </a:t>
                      </a:r>
                      <a:endParaRPr lang="ru-RU"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However, we would like to tell everyone that she also wrote other interesting books, including </a:t>
                      </a:r>
                      <a:r>
                        <a:rPr lang="en-US" sz="1200" b="0" i="1" kern="1200" dirty="0" smtClean="0">
                          <a:solidFill>
                            <a:schemeClr val="tx1"/>
                          </a:solidFill>
                          <a:effectLst/>
                          <a:latin typeface="+mn-lt"/>
                          <a:ea typeface="+mn-ea"/>
                          <a:cs typeface="+mn-cs"/>
                        </a:rPr>
                        <a:t>“Prisons of Promise” (</a:t>
                      </a:r>
                      <a:r>
                        <a:rPr lang="en-US" sz="1200" b="0" kern="1200" dirty="0" smtClean="0">
                          <a:solidFill>
                            <a:schemeClr val="tx1"/>
                          </a:solidFill>
                          <a:effectLst/>
                          <a:latin typeface="+mn-lt"/>
                          <a:ea typeface="+mn-ea"/>
                          <a:cs typeface="+mn-cs"/>
                        </a:rPr>
                        <a:t>non-fiction</a:t>
                      </a:r>
                      <a:r>
                        <a:rPr lang="en-US" sz="1200" b="0" i="1" kern="1200" dirty="0" smtClean="0">
                          <a:solidFill>
                            <a:schemeClr val="tx1"/>
                          </a:solidFill>
                          <a:effectLst/>
                          <a:latin typeface="+mn-lt"/>
                          <a:ea typeface="+mn-ea"/>
                          <a:cs typeface="+mn-cs"/>
                        </a:rPr>
                        <a:t>), “The Estuary”, “The Reed Flute” and “Companion to Owls”(</a:t>
                      </a:r>
                      <a:r>
                        <a:rPr lang="en-US" sz="1200" b="0" kern="1200" dirty="0" smtClean="0">
                          <a:solidFill>
                            <a:schemeClr val="tx1"/>
                          </a:solidFill>
                          <a:effectLst/>
                          <a:latin typeface="+mn-lt"/>
                          <a:ea typeface="+mn-ea"/>
                          <a:cs typeface="+mn-cs"/>
                        </a:rPr>
                        <a:t>fiction</a:t>
                      </a:r>
                      <a:r>
                        <a:rPr lang="en-US" sz="1200" b="0" i="1" kern="1200" dirty="0" smtClean="0">
                          <a:solidFill>
                            <a:schemeClr val="tx1"/>
                          </a:solidFill>
                          <a:effectLst/>
                          <a:latin typeface="+mn-lt"/>
                          <a:ea typeface="+mn-ea"/>
                          <a:cs typeface="+mn-cs"/>
                        </a:rPr>
                        <a:t>)</a:t>
                      </a:r>
                      <a:r>
                        <a:rPr lang="en-US" sz="1200" b="0" kern="1200" dirty="0" smtClean="0">
                          <a:solidFill>
                            <a:schemeClr val="tx1"/>
                          </a:solidFill>
                          <a:effectLst/>
                          <a:latin typeface="+mn-lt"/>
                          <a:ea typeface="+mn-ea"/>
                          <a:cs typeface="+mn-cs"/>
                        </a:rPr>
                        <a:t>.</a:t>
                      </a:r>
                      <a:endParaRPr lang="ru-RU"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Besides astonishing prose (non-fiction and fiction), Tessa writes wonderful, really unusual poetry! </a:t>
                      </a:r>
                      <a:r>
                        <a:rPr lang="en-US" sz="1200" b="1" kern="1200" dirty="0" smtClean="0">
                          <a:solidFill>
                            <a:schemeClr val="tx1"/>
                          </a:solidFill>
                          <a:effectLst/>
                          <a:latin typeface="+mn-lt"/>
                          <a:ea typeface="+mn-ea"/>
                          <a:cs typeface="+mn-cs"/>
                        </a:rPr>
                        <a:t>This volume of poetry is entitled “The Other Vikings” and it is about - or in the voice of - the women who lived in the Viking era. </a:t>
                      </a:r>
                      <a:r>
                        <a:rPr lang="en-US" sz="1200" b="0" kern="1200" dirty="0" smtClean="0">
                          <a:solidFill>
                            <a:schemeClr val="tx1"/>
                          </a:solidFill>
                          <a:effectLst/>
                          <a:latin typeface="+mn-lt"/>
                          <a:ea typeface="+mn-ea"/>
                          <a:cs typeface="+mn-cs"/>
                        </a:rPr>
                        <a:t>As for the fiery-spirited men who lived then – we hear a lot about them, while next to nothing is known about their wives! </a:t>
                      </a:r>
                      <a:endParaRPr lang="ru-RU" sz="1200" b="0" kern="1200" dirty="0" smtClean="0">
                        <a:solidFill>
                          <a:schemeClr val="tx1"/>
                        </a:solidFill>
                        <a:effectLst/>
                        <a:latin typeface="+mn-lt"/>
                        <a:ea typeface="+mn-ea"/>
                        <a:cs typeface="+mn-cs"/>
                      </a:endParaRPr>
                    </a:p>
                    <a:p>
                      <a:r>
                        <a:rPr lang="uk-UA"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 Tessa</a:t>
                      </a:r>
                      <a:r>
                        <a:rPr lang="uk-UA" sz="1200" b="0" kern="1200" dirty="0" smtClean="0">
                          <a:solidFill>
                            <a:schemeClr val="tx1"/>
                          </a:solidFill>
                          <a:effectLst/>
                          <a:latin typeface="+mn-lt"/>
                          <a:ea typeface="+mn-ea"/>
                          <a:cs typeface="+mn-cs"/>
                        </a:rPr>
                        <a:t>’</a:t>
                      </a:r>
                      <a:r>
                        <a:rPr lang="en-US" sz="1200" b="0" kern="1200" dirty="0" smtClean="0">
                          <a:solidFill>
                            <a:schemeClr val="tx1"/>
                          </a:solidFill>
                          <a:effectLst/>
                          <a:latin typeface="+mn-lt"/>
                          <a:ea typeface="+mn-ea"/>
                          <a:cs typeface="+mn-cs"/>
                        </a:rPr>
                        <a:t>s poems most unexpectedly </a:t>
                      </a:r>
                      <a:r>
                        <a:rPr lang="uk-UA" sz="1200" b="0" kern="1200" dirty="0" err="1" smtClean="0">
                          <a:solidFill>
                            <a:schemeClr val="tx1"/>
                          </a:solidFill>
                          <a:effectLst/>
                          <a:latin typeface="+mn-lt"/>
                          <a:ea typeface="+mn-ea"/>
                          <a:cs typeface="+mn-cs"/>
                        </a:rPr>
                        <a:t>reflect</a:t>
                      </a:r>
                      <a:r>
                        <a:rPr lang="en-US" sz="1200" b="0" kern="1200" dirty="0" smtClean="0">
                          <a:solidFill>
                            <a:schemeClr val="tx1"/>
                          </a:solidFill>
                          <a:effectLst/>
                          <a:latin typeface="+mn-lt"/>
                          <a:ea typeface="+mn-ea"/>
                          <a:cs typeface="+mn-cs"/>
                        </a:rPr>
                        <a:t> her deep historical research combined with powerful emotion. Seeing the pictures through the poems characters’ eyes is much more convincing and sometimes </a:t>
                      </a:r>
                      <a:r>
                        <a:rPr lang="en-US" sz="1200" b="0" i="1" kern="1200" dirty="0" smtClean="0">
                          <a:solidFill>
                            <a:schemeClr val="tx1"/>
                          </a:solidFill>
                          <a:effectLst/>
                          <a:latin typeface="+mn-lt"/>
                          <a:ea typeface="+mn-ea"/>
                          <a:cs typeface="+mn-cs"/>
                        </a:rPr>
                        <a:t>… frightening</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Tessa West </a:t>
                      </a:r>
                      <a:r>
                        <a:rPr lang="en-US" sz="1200" b="0" kern="1200" dirty="0" smtClean="0">
                          <a:solidFill>
                            <a:schemeClr val="tx1"/>
                          </a:solidFill>
                          <a:effectLst/>
                          <a:latin typeface="+mn-lt"/>
                          <a:ea typeface="+mn-ea"/>
                          <a:cs typeface="+mn-cs"/>
                        </a:rPr>
                        <a:t>successfully converts </a:t>
                      </a:r>
                      <a:r>
                        <a:rPr lang="en-US" sz="1200" b="1" i="1" kern="1200" dirty="0" smtClean="0">
                          <a:solidFill>
                            <a:schemeClr val="tx1"/>
                          </a:solidFill>
                          <a:effectLst/>
                          <a:latin typeface="+mn-lt"/>
                          <a:ea typeface="+mn-ea"/>
                          <a:cs typeface="+mn-cs"/>
                        </a:rPr>
                        <a:t>historical details</a:t>
                      </a:r>
                      <a:r>
                        <a:rPr lang="en-US" sz="1200" b="0" kern="1200" dirty="0" smtClean="0">
                          <a:solidFill>
                            <a:schemeClr val="tx1"/>
                          </a:solidFill>
                          <a:effectLst/>
                          <a:latin typeface="+mn-lt"/>
                          <a:ea typeface="+mn-ea"/>
                          <a:cs typeface="+mn-cs"/>
                        </a:rPr>
                        <a:t> into bright, unforgettable </a:t>
                      </a:r>
                      <a:r>
                        <a:rPr lang="en-US" sz="1200" b="1" i="1" kern="1200" dirty="0" smtClean="0">
                          <a:solidFill>
                            <a:schemeClr val="tx1"/>
                          </a:solidFill>
                          <a:effectLst/>
                          <a:latin typeface="+mn-lt"/>
                          <a:ea typeface="+mn-ea"/>
                          <a:cs typeface="+mn-cs"/>
                        </a:rPr>
                        <a:t>artistic details</a:t>
                      </a:r>
                      <a:r>
                        <a:rPr lang="en-US" sz="1200" b="0" kern="1200" dirty="0" smtClean="0">
                          <a:solidFill>
                            <a:schemeClr val="tx1"/>
                          </a:solidFill>
                          <a:effectLst/>
                          <a:latin typeface="+mn-lt"/>
                          <a:ea typeface="+mn-ea"/>
                          <a:cs typeface="+mn-cs"/>
                        </a:rPr>
                        <a:t>. The women Tessa describes are real and humane; every one of them possesses a very strong will! Their souls are deep. </a:t>
                      </a:r>
                      <a:r>
                        <a:rPr lang="en-US" sz="1200" b="0" i="1" kern="1200" dirty="0" smtClean="0">
                          <a:solidFill>
                            <a:schemeClr val="tx1"/>
                          </a:solidFill>
                          <a:effectLst/>
                          <a:latin typeface="+mn-lt"/>
                          <a:ea typeface="+mn-ea"/>
                          <a:cs typeface="+mn-cs"/>
                        </a:rPr>
                        <a:t>They are rich – rich in emotion. </a:t>
                      </a:r>
                      <a:endParaRPr lang="ru-RU"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Now, our student is going to recite </a:t>
                      </a:r>
                      <a:r>
                        <a:rPr lang="en-US" sz="1200" b="1" i="1" kern="1200" dirty="0" smtClean="0">
                          <a:solidFill>
                            <a:schemeClr val="tx1"/>
                          </a:solidFill>
                          <a:effectLst/>
                          <a:latin typeface="+mn-lt"/>
                          <a:ea typeface="+mn-ea"/>
                          <a:cs typeface="+mn-cs"/>
                        </a:rPr>
                        <a:t>“Sail”</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 one of the poems by Tessa West from </a:t>
                      </a:r>
                      <a:r>
                        <a:rPr lang="en-US" sz="1200" b="1" i="1" kern="1200" dirty="0" smtClean="0">
                          <a:solidFill>
                            <a:schemeClr val="tx1"/>
                          </a:solidFill>
                          <a:effectLst/>
                          <a:latin typeface="+mn-lt"/>
                          <a:ea typeface="+mn-ea"/>
                          <a:cs typeface="+mn-cs"/>
                        </a:rPr>
                        <a:t>“The Vikings”.</a:t>
                      </a:r>
                      <a:endParaRPr lang="ru-RU" sz="400" b="1" dirty="0">
                        <a:solidFill>
                          <a:schemeClr val="tx1"/>
                        </a:solidFill>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uk-UA" sz="1200" b="0" kern="1200" dirty="0" smtClean="0">
                          <a:solidFill>
                            <a:schemeClr val="tx1"/>
                          </a:solidFill>
                          <a:effectLst/>
                          <a:latin typeface="+mn-lt"/>
                          <a:ea typeface="+mn-ea"/>
                          <a:cs typeface="+mn-cs"/>
                        </a:rPr>
                        <a:t>говориться про перебування Говарда в Херсоні). </a:t>
                      </a:r>
                      <a:endParaRPr lang="ru-RU" sz="1200" b="0" kern="1200" dirty="0" smtClean="0">
                        <a:solidFill>
                          <a:schemeClr val="tx1"/>
                        </a:solidFill>
                        <a:effectLst/>
                        <a:latin typeface="+mn-lt"/>
                        <a:ea typeface="+mn-ea"/>
                        <a:cs typeface="+mn-cs"/>
                      </a:endParaRPr>
                    </a:p>
                    <a:p>
                      <a:pPr algn="just"/>
                      <a:r>
                        <a:rPr lang="uk-UA" sz="1200" b="0" kern="1200" dirty="0" smtClean="0">
                          <a:solidFill>
                            <a:schemeClr val="tx1"/>
                          </a:solidFill>
                          <a:effectLst/>
                          <a:latin typeface="+mn-lt"/>
                          <a:ea typeface="+mn-ea"/>
                          <a:cs typeface="+mn-cs"/>
                        </a:rPr>
                        <a:t>Однак, хотілося б повідомити всім, що пані </a:t>
                      </a:r>
                      <a:r>
                        <a:rPr lang="uk-UA" sz="1200" b="0" kern="1200" dirty="0" err="1" smtClean="0">
                          <a:solidFill>
                            <a:schemeClr val="tx1"/>
                          </a:solidFill>
                          <a:effectLst/>
                          <a:latin typeface="+mn-lt"/>
                          <a:ea typeface="+mn-ea"/>
                          <a:cs typeface="+mn-cs"/>
                        </a:rPr>
                        <a:t>Тесса</a:t>
                      </a:r>
                      <a:r>
                        <a:rPr lang="uk-UA" sz="1200" b="0" kern="1200" dirty="0" smtClean="0">
                          <a:solidFill>
                            <a:schemeClr val="tx1"/>
                          </a:solidFill>
                          <a:effectLst/>
                          <a:latin typeface="+mn-lt"/>
                          <a:ea typeface="+mn-ea"/>
                          <a:cs typeface="+mn-cs"/>
                        </a:rPr>
                        <a:t> є</a:t>
                      </a:r>
                      <a:r>
                        <a:rPr lang="uk-UA" sz="1200" b="0" kern="1200" baseline="0" dirty="0" smtClean="0">
                          <a:solidFill>
                            <a:schemeClr val="tx1"/>
                          </a:solidFill>
                          <a:effectLst/>
                          <a:latin typeface="+mn-lt"/>
                          <a:ea typeface="+mn-ea"/>
                          <a:cs typeface="+mn-cs"/>
                        </a:rPr>
                        <a:t> автором </a:t>
                      </a:r>
                      <a:r>
                        <a:rPr lang="uk-UA" sz="1200" b="0" kern="1200" dirty="0" smtClean="0">
                          <a:solidFill>
                            <a:schemeClr val="tx1"/>
                          </a:solidFill>
                          <a:effectLst/>
                          <a:latin typeface="+mn-lt"/>
                          <a:ea typeface="+mn-ea"/>
                          <a:cs typeface="+mn-cs"/>
                        </a:rPr>
                        <a:t>також інших цікавих книг: «</a:t>
                      </a:r>
                      <a:r>
                        <a:rPr lang="uk-UA" sz="1200" b="0" i="1" kern="1200" dirty="0" smtClean="0">
                          <a:solidFill>
                            <a:schemeClr val="tx1"/>
                          </a:solidFill>
                          <a:effectLst/>
                          <a:latin typeface="+mn-lt"/>
                          <a:ea typeface="+mn-ea"/>
                          <a:cs typeface="+mn-cs"/>
                        </a:rPr>
                        <a:t>Обіцяні тюрми»</a:t>
                      </a:r>
                      <a:r>
                        <a:rPr lang="uk-UA" sz="1200" b="0" kern="1200" dirty="0" smtClean="0">
                          <a:solidFill>
                            <a:schemeClr val="tx1"/>
                          </a:solidFill>
                          <a:effectLst/>
                          <a:latin typeface="+mn-lt"/>
                          <a:ea typeface="+mn-ea"/>
                          <a:cs typeface="+mn-cs"/>
                        </a:rPr>
                        <a:t> – твір, оснований на </a:t>
                      </a:r>
                      <a:r>
                        <a:rPr lang="uk-UA" sz="1200" b="0" kern="1200" dirty="0" err="1" smtClean="0">
                          <a:solidFill>
                            <a:schemeClr val="tx1"/>
                          </a:solidFill>
                          <a:effectLst/>
                          <a:latin typeface="+mn-lt"/>
                          <a:ea typeface="+mn-ea"/>
                          <a:cs typeface="+mn-cs"/>
                        </a:rPr>
                        <a:t>докумен</a:t>
                      </a:r>
                      <a:r>
                        <a:rPr lang="en-US" sz="1200" b="0" kern="1200" dirty="0" smtClean="0">
                          <a:solidFill>
                            <a:schemeClr val="tx1"/>
                          </a:solidFill>
                          <a:effectLst/>
                          <a:latin typeface="+mn-lt"/>
                          <a:ea typeface="+mn-ea"/>
                          <a:cs typeface="+mn-cs"/>
                        </a:rPr>
                        <a:t>-</a:t>
                      </a:r>
                      <a:r>
                        <a:rPr lang="uk-UA" sz="1200" b="0" kern="1200" dirty="0" err="1" smtClean="0">
                          <a:solidFill>
                            <a:schemeClr val="tx1"/>
                          </a:solidFill>
                          <a:effectLst/>
                          <a:latin typeface="+mn-lt"/>
                          <a:ea typeface="+mn-ea"/>
                          <a:cs typeface="+mn-cs"/>
                        </a:rPr>
                        <a:t>тальних</a:t>
                      </a:r>
                      <a:r>
                        <a:rPr lang="uk-UA" sz="1200" b="0" kern="1200" dirty="0" smtClean="0">
                          <a:solidFill>
                            <a:schemeClr val="tx1"/>
                          </a:solidFill>
                          <a:effectLst/>
                          <a:latin typeface="+mn-lt"/>
                          <a:ea typeface="+mn-ea"/>
                          <a:cs typeface="+mn-cs"/>
                        </a:rPr>
                        <a:t> матеріалах, </a:t>
                      </a:r>
                      <a:r>
                        <a:rPr lang="uk-UA" sz="1200" b="0" i="1" kern="1200" dirty="0" smtClean="0">
                          <a:solidFill>
                            <a:schemeClr val="tx1"/>
                          </a:solidFill>
                          <a:effectLst/>
                          <a:latin typeface="+mn-lt"/>
                          <a:ea typeface="+mn-ea"/>
                          <a:cs typeface="+mn-cs"/>
                        </a:rPr>
                        <a:t>«Дельта річки», «Очеретяна флейта», «У компанії сов»</a:t>
                      </a:r>
                      <a:r>
                        <a:rPr lang="uk-UA" sz="1200" b="0" kern="1200" dirty="0" smtClean="0">
                          <a:solidFill>
                            <a:schemeClr val="tx1"/>
                          </a:solidFill>
                          <a:effectLst/>
                          <a:latin typeface="+mn-lt"/>
                          <a:ea typeface="+mn-ea"/>
                          <a:cs typeface="+mn-cs"/>
                        </a:rPr>
                        <a:t> (художні твори).</a:t>
                      </a:r>
                      <a:endParaRPr lang="ru-RU" sz="1200" b="0" kern="1200" dirty="0" smtClean="0">
                        <a:solidFill>
                          <a:schemeClr val="tx1"/>
                        </a:solidFill>
                        <a:effectLst/>
                        <a:latin typeface="+mn-lt"/>
                        <a:ea typeface="+mn-ea"/>
                        <a:cs typeface="+mn-cs"/>
                      </a:endParaRPr>
                    </a:p>
                    <a:p>
                      <a:pPr algn="just"/>
                      <a:r>
                        <a:rPr lang="uk-UA" sz="1200" b="0" kern="1200" dirty="0" smtClean="0">
                          <a:solidFill>
                            <a:schemeClr val="tx1"/>
                          </a:solidFill>
                          <a:effectLst/>
                          <a:latin typeface="+mn-lt"/>
                          <a:ea typeface="+mn-ea"/>
                          <a:cs typeface="+mn-cs"/>
                        </a:rPr>
                        <a:t>        Окрім захоплюючих прозових речей (документальних і художніх), </a:t>
                      </a:r>
                      <a:r>
                        <a:rPr lang="uk-UA" sz="1200" b="0" kern="1200" dirty="0" err="1" smtClean="0">
                          <a:solidFill>
                            <a:schemeClr val="tx1"/>
                          </a:solidFill>
                          <a:effectLst/>
                          <a:latin typeface="+mn-lt"/>
                          <a:ea typeface="+mn-ea"/>
                          <a:cs typeface="+mn-cs"/>
                        </a:rPr>
                        <a:t>Тесса</a:t>
                      </a:r>
                      <a:r>
                        <a:rPr lang="uk-UA" sz="1200" b="0" kern="1200" dirty="0" smtClean="0">
                          <a:solidFill>
                            <a:schemeClr val="tx1"/>
                          </a:solidFill>
                          <a:effectLst/>
                          <a:latin typeface="+mn-lt"/>
                          <a:ea typeface="+mn-ea"/>
                          <a:cs typeface="+mn-cs"/>
                        </a:rPr>
                        <a:t> пише прекрасні, дійсно незвичайні вірші. Ось збірка поезій, що отримала назву </a:t>
                      </a:r>
                      <a:r>
                        <a:rPr lang="uk-UA" sz="1200" b="1" kern="1200" dirty="0" smtClean="0">
                          <a:solidFill>
                            <a:schemeClr val="tx1"/>
                          </a:solidFill>
                          <a:effectLst/>
                          <a:latin typeface="+mn-lt"/>
                          <a:ea typeface="+mn-ea"/>
                          <a:cs typeface="+mn-cs"/>
                        </a:rPr>
                        <a:t>«Інші вікінги». </a:t>
                      </a:r>
                      <a:r>
                        <a:rPr lang="uk-UA" sz="1200" b="0" kern="1200" dirty="0" smtClean="0">
                          <a:solidFill>
                            <a:schemeClr val="tx1"/>
                          </a:solidFill>
                          <a:effectLst/>
                          <a:latin typeface="+mn-lt"/>
                          <a:ea typeface="+mn-ea"/>
                          <a:cs typeface="+mn-cs"/>
                        </a:rPr>
                        <a:t>Вона написана про – і від імені! – жінок, які жили в  епоху вікінгів. Адже багато фактів про життя запальних чоловіків тієї пори є загальновідомими, у той час як наші сучасники майже нічого не знають про їхніх дружин.</a:t>
                      </a:r>
                      <a:endParaRPr lang="ru-RU" sz="1200" b="0" kern="1200" dirty="0" smtClean="0">
                        <a:solidFill>
                          <a:schemeClr val="tx1"/>
                        </a:solidFill>
                        <a:effectLst/>
                        <a:latin typeface="+mn-lt"/>
                        <a:ea typeface="+mn-ea"/>
                        <a:cs typeface="+mn-cs"/>
                      </a:endParaRPr>
                    </a:p>
                    <a:p>
                      <a:pPr algn="just"/>
                      <a:r>
                        <a:rPr lang="uk-UA" sz="1200" b="0" kern="1200" dirty="0" smtClean="0">
                          <a:solidFill>
                            <a:schemeClr val="tx1"/>
                          </a:solidFill>
                          <a:effectLst/>
                          <a:latin typeface="+mn-lt"/>
                          <a:ea typeface="+mn-ea"/>
                          <a:cs typeface="+mn-cs"/>
                        </a:rPr>
                        <a:t>     Віршовані твори </a:t>
                      </a:r>
                      <a:r>
                        <a:rPr lang="uk-UA" sz="1200" b="0" kern="1200" dirty="0" err="1" smtClean="0">
                          <a:solidFill>
                            <a:schemeClr val="tx1"/>
                          </a:solidFill>
                          <a:effectLst/>
                          <a:latin typeface="+mn-lt"/>
                          <a:ea typeface="+mn-ea"/>
                          <a:cs typeface="+mn-cs"/>
                        </a:rPr>
                        <a:t>Тесси</a:t>
                      </a:r>
                      <a:r>
                        <a:rPr lang="uk-UA" sz="1200" b="0" kern="1200" dirty="0" smtClean="0">
                          <a:solidFill>
                            <a:schemeClr val="tx1"/>
                          </a:solidFill>
                          <a:effectLst/>
                          <a:latin typeface="+mn-lt"/>
                          <a:ea typeface="+mn-ea"/>
                          <a:cs typeface="+mn-cs"/>
                        </a:rPr>
                        <a:t> несподівано відображають її глибоке історичне дослідження у поєднанні з сильними почуттями. Читач бачить переконливі й інколи жахливі події </a:t>
                      </a:r>
                      <a:r>
                        <a:rPr lang="uk-UA" sz="1200" b="0" i="1" kern="1200" dirty="0" smtClean="0">
                          <a:solidFill>
                            <a:schemeClr val="tx1"/>
                          </a:solidFill>
                          <a:effectLst/>
                          <a:latin typeface="+mn-lt"/>
                          <a:ea typeface="+mn-ea"/>
                          <a:cs typeface="+mn-cs"/>
                        </a:rPr>
                        <a:t>очима героїнь віршів</a:t>
                      </a:r>
                      <a:r>
                        <a:rPr lang="uk-UA" sz="1200" b="0" kern="1200" dirty="0" smtClean="0">
                          <a:solidFill>
                            <a:schemeClr val="tx1"/>
                          </a:solidFill>
                          <a:effectLst/>
                          <a:latin typeface="+mn-lt"/>
                          <a:ea typeface="+mn-ea"/>
                          <a:cs typeface="+mn-cs"/>
                        </a:rPr>
                        <a:t>. </a:t>
                      </a:r>
                      <a:r>
                        <a:rPr lang="uk-UA" sz="1200" b="0" kern="1200" dirty="0" err="1" smtClean="0">
                          <a:solidFill>
                            <a:schemeClr val="tx1"/>
                          </a:solidFill>
                          <a:effectLst/>
                          <a:latin typeface="+mn-lt"/>
                          <a:ea typeface="+mn-ea"/>
                          <a:cs typeface="+mn-cs"/>
                        </a:rPr>
                        <a:t>Тесса</a:t>
                      </a:r>
                      <a:r>
                        <a:rPr lang="uk-UA" sz="1200" b="0" kern="1200" dirty="0" smtClean="0">
                          <a:solidFill>
                            <a:schemeClr val="tx1"/>
                          </a:solidFill>
                          <a:effectLst/>
                          <a:latin typeface="+mn-lt"/>
                          <a:ea typeface="+mn-ea"/>
                          <a:cs typeface="+mn-cs"/>
                        </a:rPr>
                        <a:t> </a:t>
                      </a:r>
                      <a:r>
                        <a:rPr lang="uk-UA" sz="1200" b="0" kern="1200" dirty="0" err="1" smtClean="0">
                          <a:solidFill>
                            <a:schemeClr val="tx1"/>
                          </a:solidFill>
                          <a:effectLst/>
                          <a:latin typeface="+mn-lt"/>
                          <a:ea typeface="+mn-ea"/>
                          <a:cs typeface="+mn-cs"/>
                        </a:rPr>
                        <a:t>Вест</a:t>
                      </a:r>
                      <a:r>
                        <a:rPr lang="uk-UA" sz="1200" b="0" kern="1200" dirty="0" smtClean="0">
                          <a:solidFill>
                            <a:schemeClr val="tx1"/>
                          </a:solidFill>
                          <a:effectLst/>
                          <a:latin typeface="+mn-lt"/>
                          <a:ea typeface="+mn-ea"/>
                          <a:cs typeface="+mn-cs"/>
                        </a:rPr>
                        <a:t> вдало перетворює </a:t>
                      </a:r>
                      <a:r>
                        <a:rPr lang="uk-UA" sz="1200" b="0" i="1" kern="1200" dirty="0" smtClean="0">
                          <a:solidFill>
                            <a:schemeClr val="tx1"/>
                          </a:solidFill>
                          <a:effectLst/>
                          <a:latin typeface="+mn-lt"/>
                          <a:ea typeface="+mn-ea"/>
                          <a:cs typeface="+mn-cs"/>
                        </a:rPr>
                        <a:t>історичні деталі</a:t>
                      </a:r>
                      <a:r>
                        <a:rPr lang="uk-UA" sz="1200" b="0" kern="1200" dirty="0" smtClean="0">
                          <a:solidFill>
                            <a:schemeClr val="tx1"/>
                          </a:solidFill>
                          <a:effectLst/>
                          <a:latin typeface="+mn-lt"/>
                          <a:ea typeface="+mn-ea"/>
                          <a:cs typeface="+mn-cs"/>
                        </a:rPr>
                        <a:t> на яскраві, незабутні </a:t>
                      </a:r>
                      <a:r>
                        <a:rPr lang="uk-UA" sz="1200" b="0" i="1" kern="1200" dirty="0" smtClean="0">
                          <a:solidFill>
                            <a:schemeClr val="tx1"/>
                          </a:solidFill>
                          <a:effectLst/>
                          <a:latin typeface="+mn-lt"/>
                          <a:ea typeface="+mn-ea"/>
                          <a:cs typeface="+mn-cs"/>
                        </a:rPr>
                        <a:t>художні деталі</a:t>
                      </a:r>
                      <a:r>
                        <a:rPr lang="uk-UA" sz="1200" b="0" kern="1200" dirty="0" smtClean="0">
                          <a:solidFill>
                            <a:schemeClr val="tx1"/>
                          </a:solidFill>
                          <a:effectLst/>
                          <a:latin typeface="+mn-lt"/>
                          <a:ea typeface="+mn-ea"/>
                          <a:cs typeface="+mn-cs"/>
                        </a:rPr>
                        <a:t>. Жінки, яких </a:t>
                      </a:r>
                      <a:r>
                        <a:rPr lang="uk-UA" sz="1200" b="0" kern="1200" dirty="0" err="1" smtClean="0">
                          <a:solidFill>
                            <a:schemeClr val="tx1"/>
                          </a:solidFill>
                          <a:effectLst/>
                          <a:latin typeface="+mn-lt"/>
                          <a:ea typeface="+mn-ea"/>
                          <a:cs typeface="+mn-cs"/>
                        </a:rPr>
                        <a:t>Тесса</a:t>
                      </a:r>
                      <a:r>
                        <a:rPr lang="uk-UA" sz="1200" b="0" kern="1200" dirty="0" smtClean="0">
                          <a:solidFill>
                            <a:schemeClr val="tx1"/>
                          </a:solidFill>
                          <a:effectLst/>
                          <a:latin typeface="+mn-lt"/>
                          <a:ea typeface="+mn-ea"/>
                          <a:cs typeface="+mn-cs"/>
                        </a:rPr>
                        <a:t> змальовує, справжні і людяні; кожна з них має непоборну силу волі. Їхні душі глибокі. </a:t>
                      </a:r>
                      <a:r>
                        <a:rPr lang="uk-UA" sz="1200" b="0" i="1" kern="1200" dirty="0" smtClean="0">
                          <a:solidFill>
                            <a:schemeClr val="tx1"/>
                          </a:solidFill>
                          <a:effectLst/>
                          <a:latin typeface="+mn-lt"/>
                          <a:ea typeface="+mn-ea"/>
                          <a:cs typeface="+mn-cs"/>
                        </a:rPr>
                        <a:t>Вони багаті – </a:t>
                      </a:r>
                      <a:r>
                        <a:rPr lang="uk-UA" sz="1200" b="0" i="1" kern="1200" dirty="0" err="1" smtClean="0">
                          <a:solidFill>
                            <a:schemeClr val="tx1"/>
                          </a:solidFill>
                          <a:effectLst/>
                          <a:latin typeface="+mn-lt"/>
                          <a:ea typeface="+mn-ea"/>
                          <a:cs typeface="+mn-cs"/>
                        </a:rPr>
                        <a:t>багаті</a:t>
                      </a:r>
                      <a:r>
                        <a:rPr lang="uk-UA" sz="1200" b="0" i="1" kern="1200" dirty="0" smtClean="0">
                          <a:solidFill>
                            <a:schemeClr val="tx1"/>
                          </a:solidFill>
                          <a:effectLst/>
                          <a:latin typeface="+mn-lt"/>
                          <a:ea typeface="+mn-ea"/>
                          <a:cs typeface="+mn-cs"/>
                        </a:rPr>
                        <a:t> своїми почуттями.</a:t>
                      </a:r>
                      <a:endParaRPr lang="ru-RU" sz="1200" b="0" kern="1200" dirty="0" smtClean="0">
                        <a:solidFill>
                          <a:schemeClr val="tx1"/>
                        </a:solidFill>
                        <a:effectLst/>
                        <a:latin typeface="+mn-lt"/>
                        <a:ea typeface="+mn-ea"/>
                        <a:cs typeface="+mn-cs"/>
                      </a:endParaRPr>
                    </a:p>
                    <a:p>
                      <a:r>
                        <a:rPr lang="uk-UA" sz="1200" b="0" kern="1200" dirty="0" smtClean="0">
                          <a:solidFill>
                            <a:schemeClr val="tx1"/>
                          </a:solidFill>
                          <a:effectLst/>
                          <a:latin typeface="+mn-lt"/>
                          <a:ea typeface="+mn-ea"/>
                          <a:cs typeface="+mn-cs"/>
                        </a:rPr>
                        <a:t>       </a:t>
                      </a:r>
                      <a:endParaRPr lang="ru-RU" sz="600" b="0" dirty="0">
                        <a:solidFill>
                          <a:schemeClr val="tx1"/>
                        </a:solidFill>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1594133509"/>
              </p:ext>
            </p:extLst>
          </p:nvPr>
        </p:nvGraphicFramePr>
        <p:xfrm>
          <a:off x="5594941" y="252239"/>
          <a:ext cx="4846294" cy="3346936"/>
        </p:xfrm>
        <a:graphic>
          <a:graphicData uri="http://schemas.openxmlformats.org/drawingml/2006/table">
            <a:tbl>
              <a:tblPr firstRow="1" bandRow="1">
                <a:tableStyleId>{5C22544A-7EE6-4342-B048-85BDC9FD1C3A}</a:tableStyleId>
              </a:tblPr>
              <a:tblGrid>
                <a:gridCol w="2326014"/>
                <a:gridCol w="2520280"/>
              </a:tblGrid>
              <a:tr h="2472536">
                <a:tc>
                  <a:txBody>
                    <a:bodyPr/>
                    <a:lstStyle/>
                    <a:p>
                      <a:r>
                        <a:rPr lang="en-US" sz="1200" b="0" kern="1200" dirty="0" smtClean="0">
                          <a:solidFill>
                            <a:schemeClr val="tx1"/>
                          </a:solidFill>
                          <a:effectLst/>
                          <a:latin typeface="+mn-lt"/>
                          <a:ea typeface="+mn-ea"/>
                          <a:cs typeface="+mn-cs"/>
                        </a:rPr>
                        <a:t> equal by the Merciful Lord. That firm belief added to his courage and made him fearless.</a:t>
                      </a:r>
                      <a:endParaRPr lang="ru-RU" sz="1200" b="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The question to Tessa West after staging the play</a:t>
                      </a:r>
                      <a:r>
                        <a:rPr lang="uk-UA" sz="1200" b="1" i="0" kern="1200" dirty="0" smtClean="0">
                          <a:solidFill>
                            <a:schemeClr val="tx1"/>
                          </a:solidFill>
                          <a:effectLst/>
                          <a:latin typeface="+mn-lt"/>
                          <a:ea typeface="+mn-ea"/>
                          <a:cs typeface="+mn-cs"/>
                        </a:rPr>
                        <a:t>: </a:t>
                      </a:r>
                      <a:r>
                        <a:rPr lang="uk-UA" sz="1200" b="0" kern="1200" dirty="0" err="1" smtClean="0">
                          <a:solidFill>
                            <a:schemeClr val="tx1"/>
                          </a:solidFill>
                          <a:effectLst/>
                          <a:latin typeface="+mn-lt"/>
                          <a:ea typeface="+mn-ea"/>
                          <a:cs typeface="+mn-cs"/>
                        </a:rPr>
                        <a:t>This</a:t>
                      </a:r>
                      <a:r>
                        <a:rPr lang="uk-UA" sz="1200" b="0" kern="1200" dirty="0" smtClean="0">
                          <a:solidFill>
                            <a:schemeClr val="tx1"/>
                          </a:solidFill>
                          <a:effectLst/>
                          <a:latin typeface="+mn-lt"/>
                          <a:ea typeface="+mn-ea"/>
                          <a:cs typeface="+mn-cs"/>
                        </a:rPr>
                        <a:t> </a:t>
                      </a:r>
                      <a:r>
                        <a:rPr lang="uk-UA" sz="1200" b="0" kern="1200" dirty="0" err="1" smtClean="0">
                          <a:solidFill>
                            <a:schemeClr val="tx1"/>
                          </a:solidFill>
                          <a:effectLst/>
                          <a:latin typeface="+mn-lt"/>
                          <a:ea typeface="+mn-ea"/>
                          <a:cs typeface="+mn-cs"/>
                        </a:rPr>
                        <a:t>is</a:t>
                      </a:r>
                      <a:r>
                        <a:rPr lang="uk-UA" sz="1200" b="0" kern="1200" dirty="0" smtClean="0">
                          <a:solidFill>
                            <a:schemeClr val="tx1"/>
                          </a:solidFill>
                          <a:effectLst/>
                          <a:latin typeface="+mn-lt"/>
                          <a:ea typeface="+mn-ea"/>
                          <a:cs typeface="+mn-cs"/>
                        </a:rPr>
                        <a:t> </a:t>
                      </a:r>
                      <a:r>
                        <a:rPr lang="uk-UA" sz="1200" b="0" kern="1200" dirty="0" err="1" smtClean="0">
                          <a:solidFill>
                            <a:schemeClr val="tx1"/>
                          </a:solidFill>
                          <a:effectLst/>
                          <a:latin typeface="+mn-lt"/>
                          <a:ea typeface="+mn-ea"/>
                          <a:cs typeface="+mn-cs"/>
                        </a:rPr>
                        <a:t>how</a:t>
                      </a:r>
                      <a:r>
                        <a:rPr lang="uk-UA" sz="1200" b="0" kern="1200" dirty="0" smtClean="0">
                          <a:solidFill>
                            <a:schemeClr val="tx1"/>
                          </a:solidFill>
                          <a:effectLst/>
                          <a:latin typeface="+mn-lt"/>
                          <a:ea typeface="+mn-ea"/>
                          <a:cs typeface="+mn-cs"/>
                        </a:rPr>
                        <a:t> </a:t>
                      </a:r>
                      <a:r>
                        <a:rPr lang="uk-UA" sz="1200" b="0" kern="1200" dirty="0" err="1" smtClean="0">
                          <a:solidFill>
                            <a:schemeClr val="tx1"/>
                          </a:solidFill>
                          <a:effectLst/>
                          <a:latin typeface="+mn-lt"/>
                          <a:ea typeface="+mn-ea"/>
                          <a:cs typeface="+mn-cs"/>
                        </a:rPr>
                        <a:t>we</a:t>
                      </a:r>
                      <a:r>
                        <a:rPr lang="uk-UA" sz="1200" b="0" kern="1200" dirty="0" smtClean="0">
                          <a:solidFill>
                            <a:schemeClr val="tx1"/>
                          </a:solidFill>
                          <a:effectLst/>
                          <a:latin typeface="+mn-lt"/>
                          <a:ea typeface="+mn-ea"/>
                          <a:cs typeface="+mn-cs"/>
                        </a:rPr>
                        <a:t> </a:t>
                      </a:r>
                      <a:r>
                        <a:rPr lang="uk-UA" sz="1200" b="0" kern="1200" dirty="0" err="1" smtClean="0">
                          <a:solidFill>
                            <a:schemeClr val="tx1"/>
                          </a:solidFill>
                          <a:effectLst/>
                          <a:latin typeface="+mn-lt"/>
                          <a:ea typeface="+mn-ea"/>
                          <a:cs typeface="+mn-cs"/>
                        </a:rPr>
                        <a:t>understood</a:t>
                      </a:r>
                      <a:r>
                        <a:rPr lang="uk-UA" sz="1200" b="0" kern="1200" dirty="0" smtClean="0">
                          <a:solidFill>
                            <a:schemeClr val="tx1"/>
                          </a:solidFill>
                          <a:effectLst/>
                          <a:latin typeface="+mn-lt"/>
                          <a:ea typeface="+mn-ea"/>
                          <a:cs typeface="+mn-cs"/>
                        </a:rPr>
                        <a:t> </a:t>
                      </a:r>
                      <a:r>
                        <a:rPr lang="uk-UA" sz="1200" b="0" kern="1200" dirty="0" err="1" smtClean="0">
                          <a:solidFill>
                            <a:schemeClr val="tx1"/>
                          </a:solidFill>
                          <a:effectLst/>
                          <a:latin typeface="+mn-lt"/>
                          <a:ea typeface="+mn-ea"/>
                          <a:cs typeface="+mn-cs"/>
                        </a:rPr>
                        <a:t>and</a:t>
                      </a:r>
                      <a:r>
                        <a:rPr lang="uk-UA" sz="1200" b="0" kern="1200" dirty="0" smtClean="0">
                          <a:solidFill>
                            <a:schemeClr val="tx1"/>
                          </a:solidFill>
                          <a:effectLst/>
                          <a:latin typeface="+mn-lt"/>
                          <a:ea typeface="+mn-ea"/>
                          <a:cs typeface="+mn-cs"/>
                        </a:rPr>
                        <a:t> </a:t>
                      </a:r>
                      <a:r>
                        <a:rPr lang="uk-UA" sz="1200" b="0" kern="1200" dirty="0" err="1" smtClean="0">
                          <a:solidFill>
                            <a:schemeClr val="tx1"/>
                          </a:solidFill>
                          <a:effectLst/>
                          <a:latin typeface="+mn-lt"/>
                          <a:ea typeface="+mn-ea"/>
                          <a:cs typeface="+mn-cs"/>
                        </a:rPr>
                        <a:t>interpreted</a:t>
                      </a:r>
                      <a:r>
                        <a:rPr lang="uk-UA" sz="1200" b="0" kern="1200" dirty="0" smtClean="0">
                          <a:solidFill>
                            <a:schemeClr val="tx1"/>
                          </a:solidFill>
                          <a:effectLst/>
                          <a:latin typeface="+mn-lt"/>
                          <a:ea typeface="+mn-ea"/>
                          <a:cs typeface="+mn-cs"/>
                        </a:rPr>
                        <a:t> </a:t>
                      </a:r>
                      <a:r>
                        <a:rPr lang="uk-UA" sz="1200" b="0" kern="1200" dirty="0" err="1" smtClean="0">
                          <a:solidFill>
                            <a:schemeClr val="tx1"/>
                          </a:solidFill>
                          <a:effectLst/>
                          <a:latin typeface="+mn-lt"/>
                          <a:ea typeface="+mn-ea"/>
                          <a:cs typeface="+mn-cs"/>
                        </a:rPr>
                        <a:t>the</a:t>
                      </a:r>
                      <a:r>
                        <a:rPr lang="uk-UA" sz="1200" b="0" kern="1200" dirty="0" smtClean="0">
                          <a:solidFill>
                            <a:schemeClr val="tx1"/>
                          </a:solidFill>
                          <a:effectLst/>
                          <a:latin typeface="+mn-lt"/>
                          <a:ea typeface="+mn-ea"/>
                          <a:cs typeface="+mn-cs"/>
                        </a:rPr>
                        <a:t> </a:t>
                      </a:r>
                      <a:r>
                        <a:rPr lang="uk-UA" sz="1200" b="0" kern="1200" dirty="0" err="1" smtClean="0">
                          <a:solidFill>
                            <a:schemeClr val="tx1"/>
                          </a:solidFill>
                          <a:effectLst/>
                          <a:latin typeface="+mn-lt"/>
                          <a:ea typeface="+mn-ea"/>
                          <a:cs typeface="+mn-cs"/>
                        </a:rPr>
                        <a:t>episode</a:t>
                      </a:r>
                      <a:r>
                        <a:rPr lang="uk-UA"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Dear Tessa, was it Howard’s faith or a trait of his character that let him be so brusque? What do You think?</a:t>
                      </a:r>
                      <a:endParaRPr lang="ru-RU" sz="1200" b="0" kern="1200" dirty="0" smtClean="0">
                        <a:solidFill>
                          <a:schemeClr val="tx1"/>
                        </a:solidFill>
                        <a:effectLst/>
                        <a:latin typeface="+mn-lt"/>
                        <a:ea typeface="+mn-ea"/>
                        <a:cs typeface="+mn-cs"/>
                      </a:endParaRPr>
                    </a:p>
                    <a:p>
                      <a:endParaRPr lang="ru-RU" sz="900" b="0" dirty="0">
                        <a:solidFill>
                          <a:schemeClr val="tx1"/>
                        </a:solidFill>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1200" b="0" kern="1200" dirty="0" smtClean="0">
                          <a:solidFill>
                            <a:schemeClr val="tx1"/>
                          </a:solidFill>
                          <a:effectLst/>
                          <a:latin typeface="+mn-lt"/>
                          <a:ea typeface="+mn-ea"/>
                          <a:cs typeface="+mn-cs"/>
                        </a:rPr>
                        <a:t>Тверда віра додавала йому мужності і робила його безстрашним.	</a:t>
                      </a:r>
                      <a:endParaRPr lang="ru-RU" sz="1200" b="0" kern="1200" dirty="0" smtClean="0">
                        <a:solidFill>
                          <a:schemeClr val="tx1"/>
                        </a:solidFill>
                        <a:effectLst/>
                        <a:latin typeface="+mn-lt"/>
                        <a:ea typeface="+mn-ea"/>
                        <a:cs typeface="+mn-cs"/>
                      </a:endParaRPr>
                    </a:p>
                    <a:p>
                      <a:r>
                        <a:rPr lang="ru-RU" sz="1200" b="0"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uk-UA" sz="1200" b="1" kern="1200" dirty="0" smtClean="0">
                          <a:solidFill>
                            <a:schemeClr val="tx1"/>
                          </a:solidFill>
                          <a:effectLst/>
                          <a:latin typeface="+mn-lt"/>
                          <a:ea typeface="+mn-ea"/>
                          <a:cs typeface="+mn-cs"/>
                        </a:rPr>
                        <a:t>Питання до </a:t>
                      </a:r>
                      <a:r>
                        <a:rPr lang="uk-UA" sz="1200" b="1" kern="1200" dirty="0" err="1" smtClean="0">
                          <a:solidFill>
                            <a:schemeClr val="tx1"/>
                          </a:solidFill>
                          <a:effectLst/>
                          <a:latin typeface="+mn-lt"/>
                          <a:ea typeface="+mn-ea"/>
                          <a:cs typeface="+mn-cs"/>
                        </a:rPr>
                        <a:t>Тесси</a:t>
                      </a:r>
                      <a:r>
                        <a:rPr lang="uk-UA" sz="1200" b="1" kern="1200" dirty="0" smtClean="0">
                          <a:solidFill>
                            <a:schemeClr val="tx1"/>
                          </a:solidFill>
                          <a:effectLst/>
                          <a:latin typeface="+mn-lt"/>
                          <a:ea typeface="+mn-ea"/>
                          <a:cs typeface="+mn-cs"/>
                        </a:rPr>
                        <a:t> </a:t>
                      </a:r>
                      <a:r>
                        <a:rPr lang="uk-UA" sz="1200" b="1" kern="1200" dirty="0" err="1" smtClean="0">
                          <a:solidFill>
                            <a:schemeClr val="tx1"/>
                          </a:solidFill>
                          <a:effectLst/>
                          <a:latin typeface="+mn-lt"/>
                          <a:ea typeface="+mn-ea"/>
                          <a:cs typeface="+mn-cs"/>
                        </a:rPr>
                        <a:t>Вест</a:t>
                      </a:r>
                      <a:r>
                        <a:rPr lang="uk-UA" sz="1200" b="1" kern="1200" dirty="0" smtClean="0">
                          <a:solidFill>
                            <a:schemeClr val="tx1"/>
                          </a:solidFill>
                          <a:effectLst/>
                          <a:latin typeface="+mn-lt"/>
                          <a:ea typeface="+mn-ea"/>
                          <a:cs typeface="+mn-cs"/>
                        </a:rPr>
                        <a:t>  по закінченню</a:t>
                      </a:r>
                      <a:r>
                        <a:rPr lang="ru-RU" sz="1200" b="1" kern="1200" dirty="0" smtClean="0">
                          <a:solidFill>
                            <a:schemeClr val="tx1"/>
                          </a:solidFill>
                          <a:effectLst/>
                          <a:latin typeface="+mn-lt"/>
                          <a:ea typeface="+mn-ea"/>
                          <a:cs typeface="+mn-cs"/>
                        </a:rPr>
                        <a:t> постановки</a:t>
                      </a:r>
                      <a:r>
                        <a:rPr lang="uk-UA" sz="1200" b="0" kern="1200" dirty="0" smtClean="0">
                          <a:solidFill>
                            <a:schemeClr val="tx1"/>
                          </a:solidFill>
                          <a:effectLst/>
                          <a:latin typeface="+mn-lt"/>
                          <a:ea typeface="+mn-ea"/>
                          <a:cs typeface="+mn-cs"/>
                        </a:rPr>
                        <a:t>: Ось як ми зрозуміли й інтерпретували епізод. Дорога </a:t>
                      </a:r>
                      <a:r>
                        <a:rPr lang="uk-UA" sz="1200" b="0" kern="1200" dirty="0" err="1" smtClean="0">
                          <a:solidFill>
                            <a:schemeClr val="tx1"/>
                          </a:solidFill>
                          <a:effectLst/>
                          <a:latin typeface="+mn-lt"/>
                          <a:ea typeface="+mn-ea"/>
                          <a:cs typeface="+mn-cs"/>
                        </a:rPr>
                        <a:t>Тессо</a:t>
                      </a:r>
                      <a:r>
                        <a:rPr lang="uk-UA" sz="1200" b="0" kern="1200" dirty="0" smtClean="0">
                          <a:solidFill>
                            <a:schemeClr val="tx1"/>
                          </a:solidFill>
                          <a:effectLst/>
                          <a:latin typeface="+mn-lt"/>
                          <a:ea typeface="+mn-ea"/>
                          <a:cs typeface="+mn-cs"/>
                        </a:rPr>
                        <a:t>, чи то </a:t>
                      </a:r>
                      <a:r>
                        <a:rPr lang="uk-UA" sz="1200" b="0" kern="1200" dirty="0" err="1" smtClean="0">
                          <a:solidFill>
                            <a:schemeClr val="tx1"/>
                          </a:solidFill>
                          <a:effectLst/>
                          <a:latin typeface="+mn-lt"/>
                          <a:ea typeface="+mn-ea"/>
                          <a:cs typeface="+mn-cs"/>
                        </a:rPr>
                        <a:t>Говардова</a:t>
                      </a:r>
                      <a:r>
                        <a:rPr lang="uk-UA" sz="1200" b="0" kern="1200" dirty="0" smtClean="0">
                          <a:solidFill>
                            <a:schemeClr val="tx1"/>
                          </a:solidFill>
                          <a:effectLst/>
                          <a:latin typeface="+mn-lt"/>
                          <a:ea typeface="+mn-ea"/>
                          <a:cs typeface="+mn-cs"/>
                        </a:rPr>
                        <a:t> віра, чи просто риса його характеру дозволяли йому бути настільки різким? Як </a:t>
                      </a:r>
                      <a:r>
                        <a:rPr lang="en-US" sz="1200" b="0" kern="1200" dirty="0" smtClean="0">
                          <a:solidFill>
                            <a:schemeClr val="tx1"/>
                          </a:solidFill>
                          <a:effectLst/>
                          <a:latin typeface="+mn-lt"/>
                          <a:ea typeface="+mn-ea"/>
                          <a:cs typeface="+mn-cs"/>
                        </a:rPr>
                        <a:t>B</a:t>
                      </a:r>
                      <a:r>
                        <a:rPr lang="uk-UA" sz="1200" b="0" kern="1200" dirty="0" smtClean="0">
                          <a:solidFill>
                            <a:schemeClr val="tx1"/>
                          </a:solidFill>
                          <a:effectLst/>
                          <a:latin typeface="+mn-lt"/>
                          <a:ea typeface="+mn-ea"/>
                          <a:cs typeface="+mn-cs"/>
                        </a:rPr>
                        <a:t>и думаєте?</a:t>
                      </a:r>
                      <a:endParaRPr lang="ru-RU" sz="100" b="0" dirty="0">
                        <a:solidFill>
                          <a:schemeClr val="tx1"/>
                        </a:solidFill>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747771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5400676" y="1"/>
            <a:ext cx="0" cy="7561263"/>
          </a:xfrm>
          <a:prstGeom prst="line">
            <a:avLst/>
          </a:prstGeom>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5651184" y="468263"/>
            <a:ext cx="5018508" cy="6113759"/>
          </a:xfrm>
          <a:prstGeom prst="rect">
            <a:avLst/>
          </a:prstGeom>
        </p:spPr>
        <p:txBody>
          <a:bodyPr wrap="square" lIns="95791" tIns="47896" rIns="95791" bIns="47896">
            <a:spAutoFit/>
          </a:bodyPr>
          <a:lstStyle/>
          <a:p>
            <a:pPr algn="ctr"/>
            <a:r>
              <a:rPr lang="uk-UA" sz="1400" b="1" dirty="0"/>
              <a:t>“</a:t>
            </a:r>
            <a:r>
              <a:rPr lang="en-US" sz="1400" b="1" dirty="0"/>
              <a:t>SAIL</a:t>
            </a:r>
            <a:r>
              <a:rPr lang="uk-UA" sz="1400" b="1" dirty="0"/>
              <a:t>”</a:t>
            </a:r>
            <a:r>
              <a:rPr lang="uk-UA" sz="1400" b="1" i="1" dirty="0"/>
              <a:t> </a:t>
            </a:r>
            <a:r>
              <a:rPr lang="en-US" sz="1400" b="1" i="1" dirty="0"/>
              <a:t>by Tessa West</a:t>
            </a:r>
          </a:p>
          <a:p>
            <a:pPr algn="ctr"/>
            <a:endParaRPr lang="ru-RU" sz="1300" dirty="0"/>
          </a:p>
          <a:p>
            <a:pPr marL="900113"/>
            <a:r>
              <a:rPr lang="en-US" sz="1300" dirty="0"/>
              <a:t>As we spin the wool, we talk. Soon</a:t>
            </a:r>
            <a:endParaRPr lang="ru-RU" sz="1300" dirty="0"/>
          </a:p>
          <a:p>
            <a:pPr marL="900113"/>
            <a:r>
              <a:rPr lang="en-US" sz="1300" dirty="0"/>
              <a:t>from each loom hangs a liquid length</a:t>
            </a:r>
            <a:endParaRPr lang="ru-RU" sz="1300" dirty="0"/>
          </a:p>
          <a:p>
            <a:pPr marL="900113"/>
            <a:r>
              <a:rPr lang="en-US" sz="1300" dirty="0"/>
              <a:t>of cloth, the </a:t>
            </a:r>
            <a:r>
              <a:rPr lang="en-US" sz="1300" dirty="0" err="1"/>
              <a:t>colour</a:t>
            </a:r>
            <a:r>
              <a:rPr lang="en-US" sz="1300" dirty="0"/>
              <a:t> of clouds</a:t>
            </a:r>
            <a:endParaRPr lang="ru-RU" sz="1300" dirty="0"/>
          </a:p>
          <a:p>
            <a:pPr marL="900113"/>
            <a:r>
              <a:rPr lang="en-US" sz="1300" dirty="0"/>
              <a:t> </a:t>
            </a:r>
            <a:endParaRPr lang="ru-RU" sz="1300" dirty="0"/>
          </a:p>
          <a:p>
            <a:pPr marL="900113"/>
            <a:r>
              <a:rPr lang="en-US" sz="1300" dirty="0"/>
              <a:t>When we weave we spell out what we desire</a:t>
            </a:r>
            <a:endParaRPr lang="ru-RU" sz="1300" dirty="0"/>
          </a:p>
          <a:p>
            <a:pPr marL="900113"/>
            <a:r>
              <a:rPr lang="en-US" sz="1300" dirty="0"/>
              <a:t>and beat it into place with the batten</a:t>
            </a:r>
            <a:endParaRPr lang="ru-RU" sz="1300" dirty="0"/>
          </a:p>
          <a:p>
            <a:pPr marL="900113"/>
            <a:r>
              <a:rPr lang="en-US" sz="1300" dirty="0"/>
              <a:t> </a:t>
            </a:r>
            <a:endParaRPr lang="ru-RU" sz="1300" dirty="0"/>
          </a:p>
          <a:p>
            <a:pPr marL="900113"/>
            <a:r>
              <a:rPr lang="en-US" sz="1300" dirty="0"/>
              <a:t>My sister-in-law wants her first child</a:t>
            </a:r>
            <a:endParaRPr lang="ru-RU" sz="1300" dirty="0"/>
          </a:p>
          <a:p>
            <a:pPr marL="900113"/>
            <a:r>
              <a:rPr lang="en-US" sz="1300" dirty="0"/>
              <a:t>to be a girl. My cousin hopes her parents will not</a:t>
            </a:r>
            <a:endParaRPr lang="ru-RU" sz="1300" dirty="0"/>
          </a:p>
          <a:p>
            <a:pPr marL="900113"/>
            <a:r>
              <a:rPr lang="en-US" sz="1300" dirty="0"/>
              <a:t>promise her to that farting farmer up in </a:t>
            </a:r>
            <a:r>
              <a:rPr lang="en-US" sz="1300" dirty="0" err="1"/>
              <a:t>Lom</a:t>
            </a:r>
            <a:r>
              <a:rPr lang="en-US" sz="1300" dirty="0"/>
              <a:t>.</a:t>
            </a:r>
            <a:endParaRPr lang="ru-RU" sz="1300" dirty="0"/>
          </a:p>
          <a:p>
            <a:pPr marL="900113"/>
            <a:r>
              <a:rPr lang="en-US" sz="1300" dirty="0"/>
              <a:t>Kristin is still muttering things meant</a:t>
            </a:r>
            <a:endParaRPr lang="ru-RU" sz="1300" dirty="0"/>
          </a:p>
          <a:p>
            <a:pPr marL="900113"/>
            <a:r>
              <a:rPr lang="en-US" sz="1300" dirty="0"/>
              <a:t>to kill the woman who stole her husband</a:t>
            </a:r>
            <a:endParaRPr lang="ru-RU" sz="1300" dirty="0"/>
          </a:p>
          <a:p>
            <a:pPr marL="900113"/>
            <a:r>
              <a:rPr lang="en-US" sz="1300" dirty="0"/>
              <a:t> </a:t>
            </a:r>
            <a:endParaRPr lang="ru-RU" sz="1300" dirty="0"/>
          </a:p>
          <a:p>
            <a:pPr marL="900113"/>
            <a:r>
              <a:rPr lang="en-US" sz="1300" dirty="0"/>
              <a:t>And sometimes, as we pass the shuttle,</a:t>
            </a:r>
            <a:endParaRPr lang="ru-RU" sz="1300" dirty="0"/>
          </a:p>
          <a:p>
            <a:pPr marL="900113"/>
            <a:r>
              <a:rPr lang="en-US" sz="1300" dirty="0"/>
              <a:t>we are silent</a:t>
            </a:r>
            <a:endParaRPr lang="ru-RU" sz="1300" dirty="0"/>
          </a:p>
          <a:p>
            <a:pPr marL="900113"/>
            <a:r>
              <a:rPr lang="en-US" sz="1300" dirty="0"/>
              <a:t> </a:t>
            </a:r>
            <a:endParaRPr lang="ru-RU" sz="1300" dirty="0"/>
          </a:p>
          <a:p>
            <a:pPr marL="900113"/>
            <a:r>
              <a:rPr lang="en-US" sz="1300" dirty="0"/>
              <a:t>If you know where to seek you can see</a:t>
            </a:r>
            <a:endParaRPr lang="ru-RU" sz="1300" dirty="0"/>
          </a:p>
          <a:p>
            <a:pPr marL="900113"/>
            <a:r>
              <a:rPr lang="en-US" sz="1300" dirty="0"/>
              <a:t>where we’ve woven in the magic words.</a:t>
            </a:r>
            <a:endParaRPr lang="ru-RU" sz="1300" dirty="0"/>
          </a:p>
          <a:p>
            <a:pPr marL="900113"/>
            <a:r>
              <a:rPr lang="en-US" sz="1300" dirty="0"/>
              <a:t>You’ll find a slight thickening of the weft, </a:t>
            </a:r>
            <a:endParaRPr lang="ru-RU" sz="1300" dirty="0"/>
          </a:p>
          <a:p>
            <a:pPr marL="900113"/>
            <a:r>
              <a:rPr lang="en-US" sz="1300" dirty="0"/>
              <a:t>a knot or nub, even a line of darker thread.</a:t>
            </a:r>
            <a:endParaRPr lang="ru-RU" sz="1300" dirty="0"/>
          </a:p>
          <a:p>
            <a:pPr marL="900113"/>
            <a:r>
              <a:rPr lang="en-US" sz="1300" dirty="0"/>
              <a:t> </a:t>
            </a:r>
            <a:endParaRPr lang="ru-RU" sz="1300" dirty="0"/>
          </a:p>
          <a:p>
            <a:pPr marL="900113"/>
            <a:r>
              <a:rPr lang="en-US" sz="1300" dirty="0"/>
              <a:t>When the sail is sewn</a:t>
            </a:r>
            <a:endParaRPr lang="ru-RU" sz="1300" dirty="0"/>
          </a:p>
          <a:p>
            <a:pPr marL="900113"/>
            <a:r>
              <a:rPr lang="en-US" sz="1300" dirty="0"/>
              <a:t>the secrets we keep will be carried</a:t>
            </a:r>
            <a:endParaRPr lang="ru-RU" sz="1300" dirty="0"/>
          </a:p>
          <a:p>
            <a:pPr marL="900113"/>
            <a:r>
              <a:rPr lang="en-US" sz="1300" dirty="0"/>
              <a:t>to the sorceresses</a:t>
            </a:r>
            <a:endParaRPr lang="ru-RU" sz="1300" dirty="0"/>
          </a:p>
          <a:p>
            <a:pPr marL="900113"/>
            <a:r>
              <a:rPr lang="en-US" sz="1300" dirty="0"/>
              <a:t> </a:t>
            </a:r>
            <a:endParaRPr lang="ru-RU" sz="1300" dirty="0"/>
          </a:p>
          <a:p>
            <a:pPr marL="900113"/>
            <a:r>
              <a:rPr lang="en-US" sz="1300" dirty="0"/>
              <a:t>and when the sail is blown</a:t>
            </a:r>
            <a:endParaRPr lang="ru-RU" sz="1300" dirty="0"/>
          </a:p>
          <a:p>
            <a:pPr marL="900113"/>
            <a:r>
              <a:rPr lang="en-US" sz="1300" dirty="0"/>
              <a:t>we go on working and, sometimes, as we weave,</a:t>
            </a:r>
            <a:endParaRPr lang="ru-RU" sz="1300" dirty="0"/>
          </a:p>
          <a:p>
            <a:pPr marL="900113"/>
            <a:r>
              <a:rPr lang="en-US" sz="1300" dirty="0"/>
              <a:t>we sing</a:t>
            </a:r>
            <a:r>
              <a:rPr lang="ru-RU" sz="1300" dirty="0"/>
              <a:t>.</a:t>
            </a:r>
          </a:p>
        </p:txBody>
      </p:sp>
      <p:sp>
        <p:nvSpPr>
          <p:cNvPr id="7" name="Прямоугольник 6"/>
          <p:cNvSpPr/>
          <p:nvPr/>
        </p:nvSpPr>
        <p:spPr>
          <a:xfrm>
            <a:off x="10391037" y="7170270"/>
            <a:ext cx="278413" cy="296782"/>
          </a:xfrm>
          <a:prstGeom prst="rect">
            <a:avLst/>
          </a:prstGeom>
        </p:spPr>
        <p:txBody>
          <a:bodyPr wrap="none" lIns="95791" tIns="47896" rIns="95791" bIns="47896">
            <a:spAutoFit/>
          </a:bodyPr>
          <a:lstStyle/>
          <a:p>
            <a:r>
              <a:rPr lang="uk-UA" sz="1300" i="1" dirty="0" smtClean="0"/>
              <a:t>5</a:t>
            </a:r>
            <a:endParaRPr lang="ru-RU" sz="1300" dirty="0"/>
          </a:p>
        </p:txBody>
      </p:sp>
      <p:graphicFrame>
        <p:nvGraphicFramePr>
          <p:cNvPr id="8" name="Таблица 7"/>
          <p:cNvGraphicFramePr>
            <a:graphicFrameLocks noGrp="1"/>
          </p:cNvGraphicFramePr>
          <p:nvPr>
            <p:extLst>
              <p:ext uri="{D42A27DB-BD31-4B8C-83A1-F6EECF244321}">
                <p14:modId xmlns:p14="http://schemas.microsoft.com/office/powerpoint/2010/main" val="924422613"/>
              </p:ext>
            </p:extLst>
          </p:nvPr>
        </p:nvGraphicFramePr>
        <p:xfrm>
          <a:off x="144091" y="252239"/>
          <a:ext cx="5112568" cy="7056784"/>
        </p:xfrm>
        <a:graphic>
          <a:graphicData uri="http://schemas.openxmlformats.org/drawingml/2006/table">
            <a:tbl>
              <a:tblPr firstRow="1" bandRow="1">
                <a:tableStyleId>{5C22544A-7EE6-4342-B048-85BDC9FD1C3A}</a:tableStyleId>
              </a:tblPr>
              <a:tblGrid>
                <a:gridCol w="2551786"/>
                <a:gridCol w="2560782"/>
              </a:tblGrid>
              <a:tr h="7056784">
                <a:tc>
                  <a:txBody>
                    <a:bodyPr/>
                    <a:lstStyle/>
                    <a:p>
                      <a:r>
                        <a:rPr lang="en-US" sz="1200" b="1" u="sng" kern="1200" dirty="0" smtClean="0">
                          <a:solidFill>
                            <a:schemeClr val="tx1"/>
                          </a:solidFill>
                          <a:effectLst/>
                          <a:latin typeface="+mn-lt"/>
                          <a:ea typeface="+mn-ea"/>
                          <a:cs typeface="+mn-cs"/>
                        </a:rPr>
                        <a:t>Countess</a:t>
                      </a:r>
                      <a:r>
                        <a:rPr lang="en-US" sz="1200" b="0" i="1" kern="1200" dirty="0" smtClean="0">
                          <a:solidFill>
                            <a:schemeClr val="tx1"/>
                          </a:solidFill>
                          <a:effectLst/>
                          <a:latin typeface="+mn-lt"/>
                          <a:ea typeface="+mn-ea"/>
                          <a:cs typeface="+mn-cs"/>
                        </a:rPr>
                        <a:t> (surprised and resentful)</a:t>
                      </a:r>
                      <a:r>
                        <a:rPr lang="en-US" sz="1200" b="0" kern="1200" dirty="0" smtClean="0">
                          <a:solidFill>
                            <a:schemeClr val="tx1"/>
                          </a:solidFill>
                          <a:effectLst/>
                          <a:latin typeface="+mn-lt"/>
                          <a:ea typeface="+mn-ea"/>
                          <a:cs typeface="+mn-cs"/>
                        </a:rPr>
                        <a:t>: Women’s ones? Are there really women in prison? We should do something immediately!</a:t>
                      </a:r>
                      <a:endParaRPr lang="ru-RU" sz="1200" b="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Howard:</a:t>
                      </a:r>
                      <a:r>
                        <a:rPr lang="en-US" sz="1200" b="0" kern="1200" dirty="0" smtClean="0">
                          <a:solidFill>
                            <a:schemeClr val="tx1"/>
                          </a:solidFill>
                          <a:effectLst/>
                          <a:latin typeface="+mn-lt"/>
                          <a:ea typeface="+mn-ea"/>
                          <a:cs typeface="+mn-cs"/>
                        </a:rPr>
                        <a:t> Yes, my Lady, I wish you would. Please follow my advice: for the sake of those miserable souls, use all your influence, use all your powers, visit the local prison, and see for yourself how terrible it is. As soon as your subjects see you there, the changes will turn for the better…</a:t>
                      </a:r>
                      <a:endParaRPr lang="ru-RU" sz="1200" b="0" kern="1200" dirty="0" smtClean="0">
                        <a:solidFill>
                          <a:schemeClr val="tx1"/>
                        </a:solidFill>
                        <a:effectLst/>
                        <a:latin typeface="+mn-lt"/>
                        <a:ea typeface="+mn-ea"/>
                        <a:cs typeface="+mn-cs"/>
                      </a:endParaRPr>
                    </a:p>
                    <a:p>
                      <a:endParaRPr lang="en-US" sz="1200" b="1" u="sng"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Countess</a:t>
                      </a:r>
                      <a:r>
                        <a:rPr lang="en-US" sz="1200" b="1" i="1" u="sng"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(all her looks changed, she stands up)</a:t>
                      </a:r>
                      <a:r>
                        <a:rPr lang="en-US" sz="1200" b="0" kern="1200" dirty="0" smtClean="0">
                          <a:solidFill>
                            <a:schemeClr val="tx1"/>
                          </a:solidFill>
                          <a:effectLst/>
                          <a:latin typeface="+mn-lt"/>
                          <a:ea typeface="+mn-ea"/>
                          <a:cs typeface="+mn-cs"/>
                        </a:rPr>
                        <a:t>: I? I go into prisons? To see women who are criminals? How disgusting! </a:t>
                      </a:r>
                      <a:r>
                        <a:rPr lang="en-US" sz="1200" b="0" i="1" kern="1200" dirty="0" smtClean="0">
                          <a:solidFill>
                            <a:schemeClr val="tx1"/>
                          </a:solidFill>
                          <a:effectLst/>
                          <a:latin typeface="+mn-lt"/>
                          <a:ea typeface="+mn-ea"/>
                          <a:cs typeface="+mn-cs"/>
                        </a:rPr>
                        <a:t>(To her husband)</a:t>
                      </a:r>
                      <a:r>
                        <a:rPr lang="en-US" sz="1200" b="0" kern="1200" dirty="0" smtClean="0">
                          <a:solidFill>
                            <a:schemeClr val="tx1"/>
                          </a:solidFill>
                          <a:effectLst/>
                          <a:latin typeface="+mn-lt"/>
                          <a:ea typeface="+mn-ea"/>
                          <a:cs typeface="+mn-cs"/>
                        </a:rPr>
                        <a:t> He is mad! We are leaving! No delay! </a:t>
                      </a:r>
                      <a:r>
                        <a:rPr lang="en-US" sz="1200" b="0" i="1" kern="1200" dirty="0" smtClean="0">
                          <a:solidFill>
                            <a:schemeClr val="tx1"/>
                          </a:solidFill>
                          <a:effectLst/>
                          <a:latin typeface="+mn-lt"/>
                          <a:ea typeface="+mn-ea"/>
                          <a:cs typeface="+mn-cs"/>
                        </a:rPr>
                        <a:t>(The Governor secretly gives Howard a bewildered look, shrugs his shoulders and slightly bends his head. They are hurriedly withdrawing).</a:t>
                      </a:r>
                      <a:endParaRPr lang="ru-RU" sz="1200" b="0" kern="1200" dirty="0" smtClean="0">
                        <a:solidFill>
                          <a:schemeClr val="tx1"/>
                        </a:solidFill>
                        <a:effectLst/>
                        <a:latin typeface="+mn-lt"/>
                        <a:ea typeface="+mn-ea"/>
                        <a:cs typeface="+mn-cs"/>
                      </a:endParaRPr>
                    </a:p>
                    <a:p>
                      <a:r>
                        <a:rPr lang="uk-UA" sz="1200" b="0" kern="1200" dirty="0" smtClean="0">
                          <a:solidFill>
                            <a:schemeClr val="tx1"/>
                          </a:solidFill>
                          <a:effectLst/>
                          <a:latin typeface="+mn-lt"/>
                          <a:ea typeface="+mn-ea"/>
                          <a:cs typeface="+mn-cs"/>
                        </a:rPr>
                        <a:t> </a:t>
                      </a:r>
                      <a:endParaRPr lang="ru-RU" sz="1200" b="0" kern="1200" dirty="0" smtClean="0">
                        <a:solidFill>
                          <a:schemeClr val="tx1"/>
                        </a:solidFill>
                        <a:effectLst/>
                        <a:latin typeface="+mn-lt"/>
                        <a:ea typeface="+mn-ea"/>
                        <a:cs typeface="+mn-cs"/>
                      </a:endParaRPr>
                    </a:p>
                    <a:p>
                      <a:endParaRPr lang="en-US" sz="1200" b="1" u="sng" kern="1200" dirty="0" smtClean="0">
                        <a:solidFill>
                          <a:schemeClr val="tx1"/>
                        </a:solidFill>
                        <a:effectLst/>
                        <a:latin typeface="+mn-lt"/>
                        <a:ea typeface="+mn-ea"/>
                        <a:cs typeface="+mn-cs"/>
                      </a:endParaRPr>
                    </a:p>
                    <a:p>
                      <a:endParaRPr lang="uk-UA" sz="1200" b="1" u="sng"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Howard </a:t>
                      </a:r>
                      <a:r>
                        <a:rPr lang="en-US" sz="1200" b="0" i="1" kern="1200" dirty="0" smtClean="0">
                          <a:solidFill>
                            <a:schemeClr val="tx1"/>
                          </a:solidFill>
                          <a:effectLst/>
                          <a:latin typeface="+mn-lt"/>
                          <a:ea typeface="+mn-ea"/>
                          <a:cs typeface="+mn-cs"/>
                        </a:rPr>
                        <a:t>(shouts after them): </a:t>
                      </a:r>
                      <a:r>
                        <a:rPr lang="en-US" sz="1200" b="0" kern="1200" dirty="0" smtClean="0">
                          <a:solidFill>
                            <a:schemeClr val="tx1"/>
                          </a:solidFill>
                          <a:effectLst/>
                          <a:latin typeface="+mn-lt"/>
                          <a:ea typeface="+mn-ea"/>
                          <a:cs typeface="+mn-cs"/>
                        </a:rPr>
                        <a:t>Remember, Madam, that you yourself are but a woman and must soon, like the most miserable female prisoner in a dungeon, inhabit only a small space of that earth from which you are equally sprung!</a:t>
                      </a:r>
                      <a:endParaRPr lang="en-US" sz="1200" b="0" i="1" kern="1200" dirty="0" smtClean="0">
                        <a:solidFill>
                          <a:schemeClr val="tx1"/>
                        </a:solidFill>
                        <a:effectLst/>
                        <a:latin typeface="+mn-lt"/>
                        <a:ea typeface="+mn-ea"/>
                        <a:cs typeface="+mn-cs"/>
                      </a:endParaRPr>
                    </a:p>
                    <a:p>
                      <a:pPr algn="ctr"/>
                      <a:endParaRPr lang="uk-UA" sz="1200" b="0" i="1" kern="1200" dirty="0" smtClean="0">
                        <a:solidFill>
                          <a:schemeClr val="tx1"/>
                        </a:solidFill>
                        <a:effectLst/>
                        <a:latin typeface="+mn-lt"/>
                        <a:ea typeface="+mn-ea"/>
                        <a:cs typeface="+mn-cs"/>
                      </a:endParaRPr>
                    </a:p>
                    <a:p>
                      <a:pPr algn="ctr"/>
                      <a:r>
                        <a:rPr lang="en-US" sz="1200" b="0" i="1" kern="1200" dirty="0" smtClean="0">
                          <a:solidFill>
                            <a:schemeClr val="tx1"/>
                          </a:solidFill>
                          <a:effectLst/>
                          <a:latin typeface="+mn-lt"/>
                          <a:ea typeface="+mn-ea"/>
                          <a:cs typeface="+mn-cs"/>
                        </a:rPr>
                        <a:t>(CURTAIN)</a:t>
                      </a:r>
                      <a:endParaRPr lang="ru-RU" sz="1200" b="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Commentary: </a:t>
                      </a:r>
                      <a:r>
                        <a:rPr lang="en-US" sz="1200" b="0" kern="1200" dirty="0" smtClean="0">
                          <a:solidFill>
                            <a:schemeClr val="tx1"/>
                          </a:solidFill>
                          <a:effectLst/>
                          <a:latin typeface="+mn-lt"/>
                          <a:ea typeface="+mn-ea"/>
                          <a:cs typeface="+mn-cs"/>
                        </a:rPr>
                        <a:t>This episode from the book by Tessa West proves Mr. Howard was very sincere about his belief that everyone was created </a:t>
                      </a:r>
                      <a:endParaRPr lang="ru-RU" sz="400" b="0" dirty="0">
                        <a:solidFill>
                          <a:schemeClr val="tx1"/>
                        </a:solidFill>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1200" b="1" u="sng" kern="1200" dirty="0" smtClean="0">
                          <a:solidFill>
                            <a:schemeClr val="tx1"/>
                          </a:solidFill>
                          <a:effectLst/>
                          <a:latin typeface="+mn-lt"/>
                          <a:ea typeface="+mn-ea"/>
                          <a:cs typeface="+mn-cs"/>
                        </a:rPr>
                        <a:t>Графиня</a:t>
                      </a:r>
                      <a:r>
                        <a:rPr lang="uk-UA" sz="1200" b="0" kern="1200" dirty="0" smtClean="0">
                          <a:solidFill>
                            <a:schemeClr val="tx1"/>
                          </a:solidFill>
                          <a:effectLst/>
                          <a:latin typeface="+mn-lt"/>
                          <a:ea typeface="+mn-ea"/>
                          <a:cs typeface="+mn-cs"/>
                        </a:rPr>
                        <a:t> </a:t>
                      </a:r>
                      <a:r>
                        <a:rPr lang="uk-UA" sz="1200" b="0" i="1" kern="1200" dirty="0" smtClean="0">
                          <a:solidFill>
                            <a:schemeClr val="tx1"/>
                          </a:solidFill>
                          <a:effectLst/>
                          <a:latin typeface="+mn-lt"/>
                          <a:ea typeface="+mn-ea"/>
                          <a:cs typeface="+mn-cs"/>
                        </a:rPr>
                        <a:t>(здивована й обурена)</a:t>
                      </a:r>
                      <a:r>
                        <a:rPr lang="uk-UA" sz="1200" b="0" kern="1200" dirty="0" smtClean="0">
                          <a:solidFill>
                            <a:schemeClr val="tx1"/>
                          </a:solidFill>
                          <a:effectLst/>
                          <a:latin typeface="+mn-lt"/>
                          <a:ea typeface="+mn-ea"/>
                          <a:cs typeface="+mn-cs"/>
                        </a:rPr>
                        <a:t>: Жіночі?? Невже дійсно у тюрмах є жінки?? Ми маємо негайно щось робити!</a:t>
                      </a:r>
                      <a:endParaRPr lang="ru-RU" sz="1200" b="0" kern="1200" dirty="0" smtClean="0">
                        <a:solidFill>
                          <a:schemeClr val="tx1"/>
                        </a:solidFill>
                        <a:effectLst/>
                        <a:latin typeface="+mn-lt"/>
                        <a:ea typeface="+mn-ea"/>
                        <a:cs typeface="+mn-cs"/>
                      </a:endParaRPr>
                    </a:p>
                    <a:p>
                      <a:r>
                        <a:rPr lang="ru-RU" sz="1200" b="0" kern="1200" dirty="0" smtClean="0">
                          <a:solidFill>
                            <a:schemeClr val="tx1"/>
                          </a:solidFill>
                          <a:effectLst/>
                          <a:latin typeface="+mn-lt"/>
                          <a:ea typeface="+mn-ea"/>
                          <a:cs typeface="+mn-cs"/>
                        </a:rPr>
                        <a:t> </a:t>
                      </a:r>
                      <a:r>
                        <a:rPr lang="uk-UA" sz="1200" b="1" u="sng" kern="1200" dirty="0" smtClean="0">
                          <a:solidFill>
                            <a:schemeClr val="tx1"/>
                          </a:solidFill>
                          <a:effectLst/>
                          <a:latin typeface="+mn-lt"/>
                          <a:ea typeface="+mn-ea"/>
                          <a:cs typeface="+mn-cs"/>
                        </a:rPr>
                        <a:t>Говард:</a:t>
                      </a:r>
                      <a:r>
                        <a:rPr lang="uk-UA" sz="1200" b="0" kern="1200" dirty="0" smtClean="0">
                          <a:solidFill>
                            <a:schemeClr val="tx1"/>
                          </a:solidFill>
                          <a:effectLst/>
                          <a:latin typeface="+mn-lt"/>
                          <a:ea typeface="+mn-ea"/>
                          <a:cs typeface="+mn-cs"/>
                        </a:rPr>
                        <a:t> Так, моя пані, не гайте часу. Будьте ласкаві, послухайте моєї поради: заради тих нещасних душ, використайте весь свій вплив, свої можливості, відвідайте місцеву тюрму, подивіться самі, яка вона жахлива. Як тільки ваші піддані побачать вас там, зміни стануться на краще…</a:t>
                      </a:r>
                      <a:endParaRPr lang="ru-RU" sz="1200" b="0" kern="1200" dirty="0" smtClean="0">
                        <a:solidFill>
                          <a:schemeClr val="tx1"/>
                        </a:solidFill>
                        <a:effectLst/>
                        <a:latin typeface="+mn-lt"/>
                        <a:ea typeface="+mn-ea"/>
                        <a:cs typeface="+mn-cs"/>
                      </a:endParaRPr>
                    </a:p>
                    <a:p>
                      <a:r>
                        <a:rPr lang="uk-UA" sz="1200" b="1" u="sng" kern="1200" dirty="0" smtClean="0">
                          <a:solidFill>
                            <a:schemeClr val="tx1"/>
                          </a:solidFill>
                          <a:effectLst/>
                          <a:latin typeface="+mn-lt"/>
                          <a:ea typeface="+mn-ea"/>
                          <a:cs typeface="+mn-cs"/>
                        </a:rPr>
                        <a:t>Графиня</a:t>
                      </a:r>
                      <a:r>
                        <a:rPr lang="uk-UA" sz="1200" b="0" kern="1200" dirty="0" smtClean="0">
                          <a:solidFill>
                            <a:schemeClr val="tx1"/>
                          </a:solidFill>
                          <a:effectLst/>
                          <a:latin typeface="+mn-lt"/>
                          <a:ea typeface="+mn-ea"/>
                          <a:cs typeface="+mn-cs"/>
                        </a:rPr>
                        <a:t> </a:t>
                      </a:r>
                      <a:r>
                        <a:rPr lang="uk-UA" sz="1200" b="0" i="1" kern="1200" dirty="0" smtClean="0">
                          <a:solidFill>
                            <a:schemeClr val="tx1"/>
                          </a:solidFill>
                          <a:effectLst/>
                          <a:latin typeface="+mn-lt"/>
                          <a:ea typeface="+mn-ea"/>
                          <a:cs typeface="+mn-cs"/>
                        </a:rPr>
                        <a:t>(змінюється весь її вигляд, вона встає)</a:t>
                      </a:r>
                      <a:r>
                        <a:rPr lang="uk-UA" sz="1200" b="0" kern="1200" dirty="0" smtClean="0">
                          <a:solidFill>
                            <a:schemeClr val="tx1"/>
                          </a:solidFill>
                          <a:effectLst/>
                          <a:latin typeface="+mn-lt"/>
                          <a:ea typeface="+mn-ea"/>
                          <a:cs typeface="+mn-cs"/>
                        </a:rPr>
                        <a:t>: Я?? Мені іти у тюрми?? Спілкуватися із жінками, які є злочинницями?? Яка гидота! </a:t>
                      </a:r>
                      <a:r>
                        <a:rPr lang="uk-UA" sz="1200" b="0" i="1" kern="1200" dirty="0" smtClean="0">
                          <a:solidFill>
                            <a:schemeClr val="tx1"/>
                          </a:solidFill>
                          <a:effectLst/>
                          <a:latin typeface="+mn-lt"/>
                          <a:ea typeface="+mn-ea"/>
                          <a:cs typeface="+mn-cs"/>
                        </a:rPr>
                        <a:t>(Чоловікові)</a:t>
                      </a:r>
                      <a:r>
                        <a:rPr lang="uk-UA" sz="1200" b="0" kern="1200" dirty="0" smtClean="0">
                          <a:solidFill>
                            <a:schemeClr val="tx1"/>
                          </a:solidFill>
                          <a:effectLst/>
                          <a:latin typeface="+mn-lt"/>
                          <a:ea typeface="+mn-ea"/>
                          <a:cs typeface="+mn-cs"/>
                        </a:rPr>
                        <a:t> Він божевільний! Ми йдемо звідси! Негайно! </a:t>
                      </a:r>
                      <a:r>
                        <a:rPr lang="ru-RU" sz="1200" b="0" i="1" kern="1200" dirty="0" smtClean="0">
                          <a:solidFill>
                            <a:schemeClr val="tx1"/>
                          </a:solidFill>
                          <a:effectLst/>
                          <a:latin typeface="+mn-lt"/>
                          <a:ea typeface="+mn-ea"/>
                          <a:cs typeface="+mn-cs"/>
                        </a:rPr>
                        <a:t>(</a:t>
                      </a:r>
                      <a:r>
                        <a:rPr lang="uk-UA" sz="1200" b="0" i="1" kern="1200" dirty="0" smtClean="0">
                          <a:solidFill>
                            <a:schemeClr val="tx1"/>
                          </a:solidFill>
                          <a:effectLst/>
                          <a:latin typeface="+mn-lt"/>
                          <a:ea typeface="+mn-ea"/>
                          <a:cs typeface="+mn-cs"/>
                        </a:rPr>
                        <a:t>Губернатор крадькома дивиться на Говарда, знизує плечима і ледве помітно киває головою на прощання. Вони поспіхом залишають </a:t>
                      </a:r>
                      <a:r>
                        <a:rPr lang="uk-UA" sz="1200" b="0" i="1" kern="1200" dirty="0" err="1" smtClean="0">
                          <a:solidFill>
                            <a:schemeClr val="tx1"/>
                          </a:solidFill>
                          <a:effectLst/>
                          <a:latin typeface="+mn-lt"/>
                          <a:ea typeface="+mn-ea"/>
                          <a:cs typeface="+mn-cs"/>
                        </a:rPr>
                        <a:t>Говардове</a:t>
                      </a:r>
                      <a:r>
                        <a:rPr lang="uk-UA" sz="1200" b="0" i="1" kern="1200" dirty="0" smtClean="0">
                          <a:solidFill>
                            <a:schemeClr val="tx1"/>
                          </a:solidFill>
                          <a:effectLst/>
                          <a:latin typeface="+mn-lt"/>
                          <a:ea typeface="+mn-ea"/>
                          <a:cs typeface="+mn-cs"/>
                        </a:rPr>
                        <a:t> помешкання).</a:t>
                      </a:r>
                      <a:endParaRPr lang="ru-RU" sz="1200" b="0" kern="1200" dirty="0" smtClean="0">
                        <a:solidFill>
                          <a:schemeClr val="tx1"/>
                        </a:solidFill>
                        <a:effectLst/>
                        <a:latin typeface="+mn-lt"/>
                        <a:ea typeface="+mn-ea"/>
                        <a:cs typeface="+mn-cs"/>
                      </a:endParaRPr>
                    </a:p>
                    <a:p>
                      <a:r>
                        <a:rPr lang="uk-UA" sz="1200" b="1" u="sng" kern="1200" dirty="0" smtClean="0">
                          <a:solidFill>
                            <a:schemeClr val="tx1"/>
                          </a:solidFill>
                          <a:effectLst/>
                          <a:latin typeface="+mn-lt"/>
                          <a:ea typeface="+mn-ea"/>
                          <a:cs typeface="+mn-cs"/>
                        </a:rPr>
                        <a:t>Говард</a:t>
                      </a:r>
                      <a:r>
                        <a:rPr lang="uk-UA" sz="1200" b="0" kern="1200" dirty="0" smtClean="0">
                          <a:solidFill>
                            <a:schemeClr val="tx1"/>
                          </a:solidFill>
                          <a:effectLst/>
                          <a:latin typeface="+mn-lt"/>
                          <a:ea typeface="+mn-ea"/>
                          <a:cs typeface="+mn-cs"/>
                        </a:rPr>
                        <a:t> </a:t>
                      </a:r>
                      <a:r>
                        <a:rPr lang="uk-UA" sz="1200" b="0" i="1" kern="1200" dirty="0" smtClean="0">
                          <a:solidFill>
                            <a:schemeClr val="tx1"/>
                          </a:solidFill>
                          <a:effectLst/>
                          <a:latin typeface="+mn-lt"/>
                          <a:ea typeface="+mn-ea"/>
                          <a:cs typeface="+mn-cs"/>
                        </a:rPr>
                        <a:t>(кричить навздогін):</a:t>
                      </a:r>
                      <a:r>
                        <a:rPr lang="uk-UA" sz="1200" b="0" kern="1200" dirty="0" smtClean="0">
                          <a:solidFill>
                            <a:schemeClr val="tx1"/>
                          </a:solidFill>
                          <a:effectLst/>
                          <a:latin typeface="+mn-lt"/>
                          <a:ea typeface="+mn-ea"/>
                          <a:cs typeface="+mn-cs"/>
                        </a:rPr>
                        <a:t> Пам’ятайте, мадам,  що і ви самі всього-на-всього жінка, і матимете скоро, так само, як і будь-яка нещасна, ув’язнена в темниці, оселитися в невеличкому шматочку землі, від якої всі однаково походять!</a:t>
                      </a:r>
                      <a:endParaRPr lang="ru-RU" sz="1200" b="0" kern="1200" dirty="0" smtClean="0">
                        <a:solidFill>
                          <a:schemeClr val="tx1"/>
                        </a:solidFill>
                        <a:effectLst/>
                        <a:latin typeface="+mn-lt"/>
                        <a:ea typeface="+mn-ea"/>
                        <a:cs typeface="+mn-cs"/>
                      </a:endParaRPr>
                    </a:p>
                    <a:p>
                      <a:pPr algn="ctr"/>
                      <a:r>
                        <a:rPr lang="uk-UA" sz="1200" b="0" i="1" kern="1200" dirty="0" smtClean="0">
                          <a:solidFill>
                            <a:schemeClr val="tx1"/>
                          </a:solidFill>
                          <a:effectLst/>
                          <a:latin typeface="+mn-lt"/>
                          <a:ea typeface="+mn-ea"/>
                          <a:cs typeface="+mn-cs"/>
                        </a:rPr>
                        <a:t>(ЗАВІСА)</a:t>
                      </a:r>
                      <a:endParaRPr lang="ru-RU" sz="1200" b="0" kern="1200" dirty="0" smtClean="0">
                        <a:solidFill>
                          <a:schemeClr val="tx1"/>
                        </a:solidFill>
                        <a:effectLst/>
                        <a:latin typeface="+mn-lt"/>
                        <a:ea typeface="+mn-ea"/>
                        <a:cs typeface="+mn-cs"/>
                      </a:endParaRPr>
                    </a:p>
                    <a:p>
                      <a:r>
                        <a:rPr lang="uk-UA" sz="1200" b="1" i="0" u="sng" kern="1200" dirty="0" smtClean="0">
                          <a:solidFill>
                            <a:schemeClr val="tx1"/>
                          </a:solidFill>
                          <a:effectLst/>
                          <a:latin typeface="+mn-lt"/>
                          <a:ea typeface="+mn-ea"/>
                          <a:cs typeface="+mn-cs"/>
                        </a:rPr>
                        <a:t>Коментар: </a:t>
                      </a:r>
                      <a:r>
                        <a:rPr lang="uk-UA" sz="1200" b="0" kern="1200" dirty="0" smtClean="0">
                          <a:solidFill>
                            <a:schemeClr val="tx1"/>
                          </a:solidFill>
                          <a:effectLst/>
                          <a:latin typeface="+mn-lt"/>
                          <a:ea typeface="+mn-ea"/>
                          <a:cs typeface="+mn-cs"/>
                        </a:rPr>
                        <a:t>Цей епізод із книги </a:t>
                      </a:r>
                      <a:r>
                        <a:rPr lang="uk-UA" sz="1200" b="0" kern="1200" dirty="0" err="1" smtClean="0">
                          <a:solidFill>
                            <a:schemeClr val="tx1"/>
                          </a:solidFill>
                          <a:effectLst/>
                          <a:latin typeface="+mn-lt"/>
                          <a:ea typeface="+mn-ea"/>
                          <a:cs typeface="+mn-cs"/>
                        </a:rPr>
                        <a:t>Тесси</a:t>
                      </a:r>
                      <a:r>
                        <a:rPr lang="uk-UA" sz="1200" b="0" kern="1200" dirty="0" smtClean="0">
                          <a:solidFill>
                            <a:schemeClr val="tx1"/>
                          </a:solidFill>
                          <a:effectLst/>
                          <a:latin typeface="+mn-lt"/>
                          <a:ea typeface="+mn-ea"/>
                          <a:cs typeface="+mn-cs"/>
                        </a:rPr>
                        <a:t> </a:t>
                      </a:r>
                      <a:r>
                        <a:rPr lang="uk-UA" sz="1200" b="0" kern="1200" dirty="0" err="1" smtClean="0">
                          <a:solidFill>
                            <a:schemeClr val="tx1"/>
                          </a:solidFill>
                          <a:effectLst/>
                          <a:latin typeface="+mn-lt"/>
                          <a:ea typeface="+mn-ea"/>
                          <a:cs typeface="+mn-cs"/>
                        </a:rPr>
                        <a:t>Вест</a:t>
                      </a:r>
                      <a:r>
                        <a:rPr lang="uk-UA" sz="1200" b="0" kern="1200" dirty="0" smtClean="0">
                          <a:solidFill>
                            <a:schemeClr val="tx1"/>
                          </a:solidFill>
                          <a:effectLst/>
                          <a:latin typeface="+mn-lt"/>
                          <a:ea typeface="+mn-ea"/>
                          <a:cs typeface="+mn-cs"/>
                        </a:rPr>
                        <a:t> доводить, що Говард щиро вірив у рівність усіх людей, створених Милосердним Богом. </a:t>
                      </a:r>
                      <a:endParaRPr lang="ru-RU" sz="100" b="0" dirty="0">
                        <a:solidFill>
                          <a:schemeClr val="tx1"/>
                        </a:solidFill>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Прямоугольник 8"/>
          <p:cNvSpPr/>
          <p:nvPr/>
        </p:nvSpPr>
        <p:spPr>
          <a:xfrm>
            <a:off x="2920583" y="7546653"/>
            <a:ext cx="363371" cy="296782"/>
          </a:xfrm>
          <a:prstGeom prst="rect">
            <a:avLst/>
          </a:prstGeom>
        </p:spPr>
        <p:txBody>
          <a:bodyPr wrap="none" lIns="95791" tIns="47896" rIns="95791" bIns="47896">
            <a:spAutoFit/>
          </a:bodyPr>
          <a:lstStyle/>
          <a:p>
            <a:r>
              <a:rPr lang="uk-UA" sz="1300" i="1" dirty="0" smtClean="0"/>
              <a:t>12</a:t>
            </a:r>
            <a:endParaRPr lang="ru-RU" sz="1300" dirty="0"/>
          </a:p>
        </p:txBody>
      </p:sp>
      <p:sp>
        <p:nvSpPr>
          <p:cNvPr id="10" name="Прямоугольник 9"/>
          <p:cNvSpPr/>
          <p:nvPr/>
        </p:nvSpPr>
        <p:spPr>
          <a:xfrm>
            <a:off x="144091" y="7249871"/>
            <a:ext cx="363371" cy="296782"/>
          </a:xfrm>
          <a:prstGeom prst="rect">
            <a:avLst/>
          </a:prstGeom>
        </p:spPr>
        <p:txBody>
          <a:bodyPr wrap="none" lIns="95791" tIns="47896" rIns="95791" bIns="47896">
            <a:spAutoFit/>
          </a:bodyPr>
          <a:lstStyle/>
          <a:p>
            <a:r>
              <a:rPr lang="uk-UA" sz="1300" i="1" dirty="0" smtClean="0"/>
              <a:t>12</a:t>
            </a:r>
            <a:endParaRPr lang="ru-RU" sz="1300" dirty="0"/>
          </a:p>
        </p:txBody>
      </p:sp>
    </p:spTree>
    <p:extLst>
      <p:ext uri="{BB962C8B-B14F-4D97-AF65-F5344CB8AC3E}">
        <p14:creationId xmlns:p14="http://schemas.microsoft.com/office/powerpoint/2010/main" val="3747771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91484474"/>
              </p:ext>
            </p:extLst>
          </p:nvPr>
        </p:nvGraphicFramePr>
        <p:xfrm>
          <a:off x="5494407" y="252239"/>
          <a:ext cx="5018836" cy="7050256"/>
        </p:xfrm>
        <a:graphic>
          <a:graphicData uri="http://schemas.openxmlformats.org/drawingml/2006/table">
            <a:tbl>
              <a:tblPr firstRow="1" bandRow="1">
                <a:tableStyleId>{5C22544A-7EE6-4342-B048-85BDC9FD1C3A}</a:tableStyleId>
              </a:tblPr>
              <a:tblGrid>
                <a:gridCol w="2426548"/>
                <a:gridCol w="2592288"/>
              </a:tblGrid>
              <a:tr h="6971872">
                <a:tc>
                  <a:txBody>
                    <a:bodyPr/>
                    <a:lstStyle/>
                    <a:p>
                      <a:r>
                        <a:rPr lang="en-US" sz="1200" b="0" kern="1200" dirty="0" smtClean="0">
                          <a:solidFill>
                            <a:schemeClr val="tx1"/>
                          </a:solidFill>
                          <a:effectLst/>
                          <a:latin typeface="+mn-lt"/>
                          <a:ea typeface="+mn-ea"/>
                          <a:cs typeface="+mn-cs"/>
                        </a:rPr>
                        <a:t> appointed a governor, and I am convinced, the utmost responsibility of any god-fearing official is to attend to his duties with regard of, </a:t>
                      </a:r>
                      <a:r>
                        <a:rPr lang="en-US" sz="1200" b="0" kern="1200" dirty="0" err="1" smtClean="0">
                          <a:solidFill>
                            <a:schemeClr val="tx1"/>
                          </a:solidFill>
                          <a:effectLst/>
                          <a:latin typeface="+mn-lt"/>
                          <a:ea typeface="+mn-ea"/>
                          <a:cs typeface="+mn-cs"/>
                        </a:rPr>
                        <a:t>erm</a:t>
                      </a:r>
                      <a:r>
                        <a:rPr lang="en-US" sz="1200" b="0" kern="1200" dirty="0" smtClean="0">
                          <a:solidFill>
                            <a:schemeClr val="tx1"/>
                          </a:solidFill>
                          <a:effectLst/>
                          <a:latin typeface="+mn-lt"/>
                          <a:ea typeface="+mn-ea"/>
                          <a:cs typeface="+mn-cs"/>
                        </a:rPr>
                        <a:t>… You know what I mean…. </a:t>
                      </a:r>
                      <a:r>
                        <a:rPr lang="en-US" sz="1200" b="0" kern="1200" dirty="0" err="1" smtClean="0">
                          <a:solidFill>
                            <a:schemeClr val="tx1"/>
                          </a:solidFill>
                          <a:effectLst/>
                          <a:latin typeface="+mn-lt"/>
                          <a:ea typeface="+mn-ea"/>
                          <a:cs typeface="+mn-cs"/>
                        </a:rPr>
                        <a:t>Errr</a:t>
                      </a:r>
                      <a:r>
                        <a:rPr lang="en-US" sz="1200" b="0" kern="1200" dirty="0" smtClean="0">
                          <a:solidFill>
                            <a:schemeClr val="tx1"/>
                          </a:solidFill>
                          <a:effectLst/>
                          <a:latin typeface="+mn-lt"/>
                          <a:ea typeface="+mn-ea"/>
                          <a:cs typeface="+mn-cs"/>
                        </a:rPr>
                        <a:t>… the wretched men who should be reformed in prisons. I would like my country’s system to be really effective about that… </a:t>
                      </a:r>
                      <a:r>
                        <a:rPr lang="en-US" sz="1200" b="0" kern="1200" dirty="0" err="1" smtClean="0">
                          <a:solidFill>
                            <a:schemeClr val="tx1"/>
                          </a:solidFill>
                          <a:effectLst/>
                          <a:latin typeface="+mn-lt"/>
                          <a:ea typeface="+mn-ea"/>
                          <a:cs typeface="+mn-cs"/>
                        </a:rPr>
                        <a:t>Ermm</a:t>
                      </a:r>
                      <a:r>
                        <a:rPr lang="en-US" sz="1200" b="0" kern="1200" dirty="0" smtClean="0">
                          <a:solidFill>
                            <a:schemeClr val="tx1"/>
                          </a:solidFill>
                          <a:effectLst/>
                          <a:latin typeface="+mn-lt"/>
                          <a:ea typeface="+mn-ea"/>
                          <a:cs typeface="+mn-cs"/>
                        </a:rPr>
                        <a:t>…</a:t>
                      </a:r>
                      <a:endParaRPr lang="ru-RU" sz="1200" b="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Countess</a:t>
                      </a:r>
                      <a:r>
                        <a:rPr lang="en-US" sz="1200" b="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(interrupts impatiently, speaks loudly):</a:t>
                      </a:r>
                      <a:r>
                        <a:rPr lang="en-US" sz="1200" b="0" kern="1200" dirty="0" smtClean="0">
                          <a:solidFill>
                            <a:schemeClr val="tx1"/>
                          </a:solidFill>
                          <a:effectLst/>
                          <a:latin typeface="+mn-lt"/>
                          <a:ea typeface="+mn-ea"/>
                          <a:cs typeface="+mn-cs"/>
                        </a:rPr>
                        <a:t> And we have come here to seek for your advice, dear Mr. Howard! All the progressively thinking people throughout Europe know your name and are astonished at your deeds!  You realize the principles of humanism in practice! We appreciate you so much!.. Oh!.. </a:t>
                      </a:r>
                      <a:r>
                        <a:rPr lang="en-US" sz="1200" b="0" i="1" kern="1200" dirty="0" smtClean="0">
                          <a:solidFill>
                            <a:schemeClr val="tx1"/>
                          </a:solidFill>
                          <a:effectLst/>
                          <a:latin typeface="+mn-lt"/>
                          <a:ea typeface="+mn-ea"/>
                          <a:cs typeface="+mn-cs"/>
                        </a:rPr>
                        <a:t>(Almost cries).</a:t>
                      </a:r>
                      <a:endParaRPr lang="ru-RU" sz="1200" b="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Howard</a:t>
                      </a:r>
                      <a:r>
                        <a:rPr lang="en-US" sz="1200" b="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(simple-heartedly)</a:t>
                      </a:r>
                      <a:r>
                        <a:rPr lang="en-US" sz="1200" b="0" kern="1200" dirty="0" smtClean="0">
                          <a:solidFill>
                            <a:schemeClr val="tx1"/>
                          </a:solidFill>
                          <a:effectLst/>
                          <a:latin typeface="+mn-lt"/>
                          <a:ea typeface="+mn-ea"/>
                          <a:cs typeface="+mn-cs"/>
                        </a:rPr>
                        <a:t>: Thank you, my lady, thank you! I don’t deserve that! I am just doing my duty. It is the Good Lord who deserves the glory!</a:t>
                      </a:r>
                      <a:endParaRPr lang="ru-RU" sz="1200" b="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Governor</a:t>
                      </a:r>
                      <a:r>
                        <a:rPr lang="en-US" sz="1200" b="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(in a businesslike manner, gained confidence at last)</a:t>
                      </a:r>
                      <a:r>
                        <a:rPr lang="en-US" sz="1200" b="0" kern="1200" dirty="0" smtClean="0">
                          <a:solidFill>
                            <a:schemeClr val="tx1"/>
                          </a:solidFill>
                          <a:effectLst/>
                          <a:latin typeface="+mn-lt"/>
                          <a:ea typeface="+mn-ea"/>
                          <a:cs typeface="+mn-cs"/>
                        </a:rPr>
                        <a:t>: Mr. Howard, how did you find our local prisons? I hear you have inspected some… I want to know the truth…</a:t>
                      </a:r>
                      <a:endParaRPr lang="ru-RU" sz="1200" b="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Howard</a:t>
                      </a:r>
                      <a:r>
                        <a:rPr lang="en-US" sz="1200" b="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(changes his manner, becomes serious, even grave)</a:t>
                      </a:r>
                      <a:r>
                        <a:rPr lang="en-US" sz="1200" b="0" kern="1200" dirty="0" smtClean="0">
                          <a:solidFill>
                            <a:schemeClr val="tx1"/>
                          </a:solidFill>
                          <a:effectLst/>
                          <a:latin typeface="+mn-lt"/>
                          <a:ea typeface="+mn-ea"/>
                          <a:cs typeface="+mn-cs"/>
                        </a:rPr>
                        <a:t>: I try not to judge, I am just a humble servant of God, but if you bade me to tell the truth which is my duty, my opinion is that the local prisons are the worst in all Germany, especially women’s ones…</a:t>
                      </a:r>
                      <a:endParaRPr lang="ru-RU" sz="900" b="0" dirty="0">
                        <a:solidFill>
                          <a:schemeClr val="tx1"/>
                        </a:solidFill>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1200" b="0" kern="1200" dirty="0" smtClean="0">
                          <a:solidFill>
                            <a:schemeClr val="tx1"/>
                          </a:solidFill>
                          <a:effectLst/>
                          <a:latin typeface="+mn-lt"/>
                          <a:ea typeface="+mn-ea"/>
                          <a:cs typeface="+mn-cs"/>
                        </a:rPr>
                        <a:t>я переконаний, що найперший обов’язок богобоязливого правителя</a:t>
                      </a:r>
                      <a:r>
                        <a:rPr lang="ru-RU" sz="1200" b="0" kern="1200" dirty="0" smtClean="0">
                          <a:solidFill>
                            <a:schemeClr val="tx1"/>
                          </a:solidFill>
                          <a:effectLst/>
                          <a:latin typeface="+mn-lt"/>
                          <a:ea typeface="+mn-ea"/>
                          <a:cs typeface="+mn-cs"/>
                        </a:rPr>
                        <a:t>… </a:t>
                      </a:r>
                      <a:r>
                        <a:rPr lang="uk-UA" sz="1200" b="0" kern="1200" dirty="0" smtClean="0">
                          <a:solidFill>
                            <a:schemeClr val="tx1"/>
                          </a:solidFill>
                          <a:effectLst/>
                          <a:latin typeface="+mn-lt"/>
                          <a:ea typeface="+mn-ea"/>
                          <a:cs typeface="+mn-cs"/>
                        </a:rPr>
                        <a:t>подбати про свою відповідальність стосовно… е-е-е… Ви знаєте, що я маю на увазі… е-е-е… тих нещасних, яких має перевиховати тюрма. Я б хотів, щоб у моїй країні система була дійсно ефективною в цьому плані… Е-е-е…</a:t>
                      </a:r>
                      <a:endParaRPr lang="ru-RU" sz="1200" b="0" kern="1200" dirty="0" smtClean="0">
                        <a:solidFill>
                          <a:schemeClr val="tx1"/>
                        </a:solidFill>
                        <a:effectLst/>
                        <a:latin typeface="+mn-lt"/>
                        <a:ea typeface="+mn-ea"/>
                        <a:cs typeface="+mn-cs"/>
                      </a:endParaRPr>
                    </a:p>
                    <a:p>
                      <a:r>
                        <a:rPr lang="uk-UA" sz="1200" b="1" u="sng" kern="1200" dirty="0" smtClean="0">
                          <a:solidFill>
                            <a:schemeClr val="tx1"/>
                          </a:solidFill>
                          <a:effectLst/>
                          <a:latin typeface="+mn-lt"/>
                          <a:ea typeface="+mn-ea"/>
                          <a:cs typeface="+mn-cs"/>
                        </a:rPr>
                        <a:t>Графиня: </a:t>
                      </a:r>
                      <a:r>
                        <a:rPr lang="uk-UA" sz="1200" b="0" i="1" kern="1200" dirty="0" smtClean="0">
                          <a:solidFill>
                            <a:schemeClr val="tx1"/>
                          </a:solidFill>
                          <a:effectLst/>
                          <a:latin typeface="+mn-lt"/>
                          <a:ea typeface="+mn-ea"/>
                          <a:cs typeface="+mn-cs"/>
                        </a:rPr>
                        <a:t>(Нетерпляче перебиває, говорить голосно):</a:t>
                      </a:r>
                      <a:r>
                        <a:rPr lang="uk-UA" sz="1200" b="0" kern="1200" dirty="0" smtClean="0">
                          <a:solidFill>
                            <a:schemeClr val="tx1"/>
                          </a:solidFill>
                          <a:effectLst/>
                          <a:latin typeface="+mn-lt"/>
                          <a:ea typeface="+mn-ea"/>
                          <a:cs typeface="+mn-cs"/>
                        </a:rPr>
                        <a:t> І ми прийшли сюди питати вашої поради,  дорогий пане Говарде! Усі прогресивно мислячі люди Європи знають ваше ім’я і захоплюються вашими справами! Ви втілюєте принципи гуманізму в життя! Ми так високо вас цінуємо! О! .. </a:t>
                      </a:r>
                      <a:r>
                        <a:rPr lang="uk-UA" sz="1200" b="0" i="1"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M</a:t>
                      </a:r>
                      <a:r>
                        <a:rPr lang="uk-UA" sz="1200" b="0" i="1" kern="1200" dirty="0" err="1" smtClean="0">
                          <a:solidFill>
                            <a:schemeClr val="tx1"/>
                          </a:solidFill>
                          <a:effectLst/>
                          <a:latin typeface="+mn-lt"/>
                          <a:ea typeface="+mn-ea"/>
                          <a:cs typeface="+mn-cs"/>
                        </a:rPr>
                        <a:t>айже</a:t>
                      </a:r>
                      <a:r>
                        <a:rPr lang="uk-UA" sz="1200" b="0" i="1" kern="1200" dirty="0" smtClean="0">
                          <a:solidFill>
                            <a:schemeClr val="tx1"/>
                          </a:solidFill>
                          <a:effectLst/>
                          <a:latin typeface="+mn-lt"/>
                          <a:ea typeface="+mn-ea"/>
                          <a:cs typeface="+mn-cs"/>
                        </a:rPr>
                        <a:t> плаче).</a:t>
                      </a:r>
                      <a:r>
                        <a:rPr lang="uk-UA" sz="1200" b="0" kern="1200" dirty="0" smtClean="0">
                          <a:solidFill>
                            <a:schemeClr val="tx1"/>
                          </a:solidFill>
                          <a:effectLst/>
                          <a:latin typeface="+mn-lt"/>
                          <a:ea typeface="+mn-ea"/>
                          <a:cs typeface="+mn-cs"/>
                        </a:rPr>
                        <a:t> </a:t>
                      </a:r>
                      <a:endParaRPr lang="ru-RU" sz="1200" b="0" kern="1200" dirty="0" smtClean="0">
                        <a:solidFill>
                          <a:schemeClr val="tx1"/>
                        </a:solidFill>
                        <a:effectLst/>
                        <a:latin typeface="+mn-lt"/>
                        <a:ea typeface="+mn-ea"/>
                        <a:cs typeface="+mn-cs"/>
                      </a:endParaRPr>
                    </a:p>
                    <a:p>
                      <a:r>
                        <a:rPr lang="uk-UA" sz="1200" b="1" u="sng" kern="1200" dirty="0" smtClean="0">
                          <a:solidFill>
                            <a:schemeClr val="tx1"/>
                          </a:solidFill>
                          <a:effectLst/>
                          <a:latin typeface="+mn-lt"/>
                          <a:ea typeface="+mn-ea"/>
                          <a:cs typeface="+mn-cs"/>
                        </a:rPr>
                        <a:t>Говард</a:t>
                      </a:r>
                      <a:r>
                        <a:rPr lang="uk-UA" sz="1200" b="0" kern="1200" dirty="0" smtClean="0">
                          <a:solidFill>
                            <a:schemeClr val="tx1"/>
                          </a:solidFill>
                          <a:effectLst/>
                          <a:latin typeface="+mn-lt"/>
                          <a:ea typeface="+mn-ea"/>
                          <a:cs typeface="+mn-cs"/>
                        </a:rPr>
                        <a:t> </a:t>
                      </a:r>
                      <a:r>
                        <a:rPr lang="uk-UA" sz="1200" b="0" i="1" kern="1200" dirty="0" smtClean="0">
                          <a:solidFill>
                            <a:schemeClr val="tx1"/>
                          </a:solidFill>
                          <a:effectLst/>
                          <a:latin typeface="+mn-lt"/>
                          <a:ea typeface="+mn-ea"/>
                          <a:cs typeface="+mn-cs"/>
                        </a:rPr>
                        <a:t>(щиросердно)</a:t>
                      </a:r>
                      <a:r>
                        <a:rPr lang="uk-UA" sz="1200" b="0" kern="1200" dirty="0" smtClean="0">
                          <a:solidFill>
                            <a:schemeClr val="tx1"/>
                          </a:solidFill>
                          <a:effectLst/>
                          <a:latin typeface="+mn-lt"/>
                          <a:ea typeface="+mn-ea"/>
                          <a:cs typeface="+mn-cs"/>
                        </a:rPr>
                        <a:t>: Дякую, моя пані, дякую! Я не заслуговую на це! Я тільки виконую свій обов’язок. Вся слава належить Творцю!</a:t>
                      </a:r>
                      <a:endParaRPr lang="ru-RU" sz="1200" b="0" kern="1200" dirty="0" smtClean="0">
                        <a:solidFill>
                          <a:schemeClr val="tx1"/>
                        </a:solidFill>
                        <a:effectLst/>
                        <a:latin typeface="+mn-lt"/>
                        <a:ea typeface="+mn-ea"/>
                        <a:cs typeface="+mn-cs"/>
                      </a:endParaRPr>
                    </a:p>
                    <a:p>
                      <a:r>
                        <a:rPr lang="uk-UA" sz="1200" b="1" u="sng" kern="1200" dirty="0" smtClean="0">
                          <a:solidFill>
                            <a:schemeClr val="tx1"/>
                          </a:solidFill>
                          <a:effectLst/>
                          <a:latin typeface="+mn-lt"/>
                          <a:ea typeface="+mn-ea"/>
                          <a:cs typeface="+mn-cs"/>
                        </a:rPr>
                        <a:t>Губернатор</a:t>
                      </a:r>
                      <a:r>
                        <a:rPr lang="uk-UA" sz="1200" b="0" kern="1200" dirty="0" smtClean="0">
                          <a:solidFill>
                            <a:schemeClr val="tx1"/>
                          </a:solidFill>
                          <a:effectLst/>
                          <a:latin typeface="+mn-lt"/>
                          <a:ea typeface="+mn-ea"/>
                          <a:cs typeface="+mn-cs"/>
                        </a:rPr>
                        <a:t> </a:t>
                      </a:r>
                      <a:r>
                        <a:rPr lang="uk-UA" sz="1200" b="0" i="1" kern="1200" dirty="0" smtClean="0">
                          <a:solidFill>
                            <a:schemeClr val="tx1"/>
                          </a:solidFill>
                          <a:effectLst/>
                          <a:latin typeface="+mn-lt"/>
                          <a:ea typeface="+mn-ea"/>
                          <a:cs typeface="+mn-cs"/>
                        </a:rPr>
                        <a:t>(по-діловому, нарешті опанувавши себе)</a:t>
                      </a:r>
                      <a:r>
                        <a:rPr lang="uk-UA" sz="1200" b="0" kern="1200" dirty="0" smtClean="0">
                          <a:solidFill>
                            <a:schemeClr val="tx1"/>
                          </a:solidFill>
                          <a:effectLst/>
                          <a:latin typeface="+mn-lt"/>
                          <a:ea typeface="+mn-ea"/>
                          <a:cs typeface="+mn-cs"/>
                        </a:rPr>
                        <a:t>: Пане Говарде, що ви думаєте про місцеві тюрми? Я чув, ви навідалися у деякі з них… Я хочу знати правду…</a:t>
                      </a:r>
                      <a:endParaRPr lang="ru-RU" sz="1200" b="0" kern="1200" dirty="0" smtClean="0">
                        <a:solidFill>
                          <a:schemeClr val="tx1"/>
                        </a:solidFill>
                        <a:effectLst/>
                        <a:latin typeface="+mn-lt"/>
                        <a:ea typeface="+mn-ea"/>
                        <a:cs typeface="+mn-cs"/>
                      </a:endParaRPr>
                    </a:p>
                    <a:p>
                      <a:endParaRPr lang="uk-UA" sz="1200" b="1" u="sng" kern="1200" dirty="0" smtClean="0">
                        <a:solidFill>
                          <a:schemeClr val="tx1"/>
                        </a:solidFill>
                        <a:effectLst/>
                        <a:latin typeface="+mn-lt"/>
                        <a:ea typeface="+mn-ea"/>
                        <a:cs typeface="+mn-cs"/>
                      </a:endParaRPr>
                    </a:p>
                    <a:p>
                      <a:r>
                        <a:rPr lang="uk-UA" sz="1200" b="1" u="sng" kern="1200" dirty="0" smtClean="0">
                          <a:solidFill>
                            <a:schemeClr val="tx1"/>
                          </a:solidFill>
                          <a:effectLst/>
                          <a:latin typeface="+mn-lt"/>
                          <a:ea typeface="+mn-ea"/>
                          <a:cs typeface="+mn-cs"/>
                        </a:rPr>
                        <a:t>Говард </a:t>
                      </a:r>
                      <a:r>
                        <a:rPr lang="uk-UA" sz="1200" b="0" kern="1200" dirty="0" smtClean="0">
                          <a:solidFill>
                            <a:schemeClr val="tx1"/>
                          </a:solidFill>
                          <a:effectLst/>
                          <a:latin typeface="+mn-lt"/>
                          <a:ea typeface="+mn-ea"/>
                          <a:cs typeface="+mn-cs"/>
                        </a:rPr>
                        <a:t>(</a:t>
                      </a:r>
                      <a:r>
                        <a:rPr lang="uk-UA" sz="1200" b="0" i="1" kern="1200" dirty="0" smtClean="0">
                          <a:solidFill>
                            <a:schemeClr val="tx1"/>
                          </a:solidFill>
                          <a:effectLst/>
                          <a:latin typeface="+mn-lt"/>
                          <a:ea typeface="+mn-ea"/>
                          <a:cs typeface="+mn-cs"/>
                        </a:rPr>
                        <a:t>змінює тон, стає серйозним, навіть похмурим):</a:t>
                      </a:r>
                      <a:r>
                        <a:rPr lang="uk-UA" sz="1200" b="0" kern="1200" dirty="0" smtClean="0">
                          <a:solidFill>
                            <a:schemeClr val="tx1"/>
                          </a:solidFill>
                          <a:effectLst/>
                          <a:latin typeface="+mn-lt"/>
                          <a:ea typeface="+mn-ea"/>
                          <a:cs typeface="+mn-cs"/>
                        </a:rPr>
                        <a:t> Я намагаюся не судити, я лише скромний слуга Всевишнього, але якщо ви наказали мені говорити правду, що і є моїм обов’язком, то моя думка така, що місцеві тюрми є найгіршими в усій Німеччині, особливо жіночі…</a:t>
                      </a:r>
                      <a:endParaRPr lang="ru-RU" sz="1200" b="0" kern="1200" dirty="0" smtClean="0">
                        <a:solidFill>
                          <a:schemeClr val="tx1"/>
                        </a:solidFill>
                        <a:effectLst/>
                        <a:latin typeface="+mn-lt"/>
                        <a:ea typeface="+mn-ea"/>
                        <a:cs typeface="+mn-cs"/>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Прямоугольник 4"/>
          <p:cNvSpPr/>
          <p:nvPr/>
        </p:nvSpPr>
        <p:spPr>
          <a:xfrm>
            <a:off x="10183074" y="7256826"/>
            <a:ext cx="341760" cy="276999"/>
          </a:xfrm>
          <a:prstGeom prst="rect">
            <a:avLst/>
          </a:prstGeom>
        </p:spPr>
        <p:txBody>
          <a:bodyPr wrap="none">
            <a:spAutoFit/>
          </a:bodyPr>
          <a:lstStyle/>
          <a:p>
            <a:r>
              <a:rPr lang="uk-UA" sz="1200" dirty="0" smtClean="0"/>
              <a:t>11</a:t>
            </a:r>
            <a:endParaRPr lang="ru-RU" sz="900" dirty="0"/>
          </a:p>
        </p:txBody>
      </p:sp>
      <p:sp>
        <p:nvSpPr>
          <p:cNvPr id="7" name="Прямоугольник 6"/>
          <p:cNvSpPr/>
          <p:nvPr/>
        </p:nvSpPr>
        <p:spPr>
          <a:xfrm>
            <a:off x="136017" y="2964990"/>
            <a:ext cx="5060438" cy="4405599"/>
          </a:xfrm>
          <a:prstGeom prst="rect">
            <a:avLst/>
          </a:prstGeom>
        </p:spPr>
        <p:txBody>
          <a:bodyPr wrap="square" lIns="95791" tIns="47896" rIns="95791" bIns="47896">
            <a:spAutoFit/>
          </a:bodyPr>
          <a:lstStyle/>
          <a:p>
            <a:pPr algn="ctr"/>
            <a:r>
              <a:rPr lang="uk-UA" sz="1400" b="1" dirty="0"/>
              <a:t>ПЕРЕКАЗ  ЗМІСТУ  ВІРША  «ВІТРИЛО» ТЕССИ ВЕСТ</a:t>
            </a:r>
            <a:endParaRPr lang="en-US" sz="1400" b="1" dirty="0"/>
          </a:p>
          <a:p>
            <a:pPr algn="just"/>
            <a:endParaRPr lang="ru-RU" sz="1400" dirty="0"/>
          </a:p>
          <a:p>
            <a:pPr algn="just"/>
            <a:r>
              <a:rPr lang="en-US" sz="1400" i="1" dirty="0"/>
              <a:t>         </a:t>
            </a:r>
            <a:r>
              <a:rPr lang="uk-UA" sz="1400" i="1" dirty="0"/>
              <a:t>Жінки разом прядуть вовну, шматки якої мають колір хмар. За роботою жінки розмовляють. Плине час. Пряжа готова. Тчучи тканину, дівчата й молодиці діляться найпотаємнішими думками, побоюваннями, бажаннями. Одна з сестер мріє, щоб її первісткою була дівчинка; інша боїться, щоб батьки не сватали її за нелюба. Іще одна жінка </a:t>
            </a:r>
            <a:r>
              <a:rPr lang="uk-UA" sz="1400" i="1" dirty="0" smtClean="0"/>
              <a:t>впівголоса </a:t>
            </a:r>
            <a:r>
              <a:rPr lang="uk-UA" sz="1400" i="1" dirty="0"/>
              <a:t>все вимовляє погрози вбити суперницю, що вкрала її чоловіка. Інколи всі замовкають. </a:t>
            </a:r>
            <a:endParaRPr lang="en-US" sz="1400" i="1" dirty="0"/>
          </a:p>
          <a:p>
            <a:pPr algn="just"/>
            <a:endParaRPr lang="ru-RU" sz="1400" dirty="0"/>
          </a:p>
          <a:p>
            <a:pPr algn="just"/>
            <a:r>
              <a:rPr lang="uk-UA" sz="1400" i="1" dirty="0"/>
              <a:t>      Якщо ви знаєте, де шукати, ви знайдете  </a:t>
            </a:r>
            <a:r>
              <a:rPr lang="uk-UA" sz="1400" b="1" i="1" dirty="0"/>
              <a:t>вплетені в тканину вітрила чарівні слова:</a:t>
            </a:r>
            <a:r>
              <a:rPr lang="uk-UA" sz="1400" i="1" dirty="0"/>
              <a:t> там буде або вузлик, або навіть темніша нитка </a:t>
            </a:r>
            <a:r>
              <a:rPr lang="uk-UA" sz="1400" dirty="0"/>
              <a:t>(імовірно, ідеться про слова побажання чоловікам повернутися живими, про заклинання).</a:t>
            </a:r>
            <a:endParaRPr lang="en-US" sz="1400" dirty="0"/>
          </a:p>
          <a:p>
            <a:pPr algn="just"/>
            <a:endParaRPr lang="ru-RU" sz="1400" dirty="0"/>
          </a:p>
          <a:p>
            <a:pPr algn="just"/>
            <a:r>
              <a:rPr lang="uk-UA" sz="1400" i="1" dirty="0"/>
              <a:t>     Як тільки вітрило буде готове, жінки підуть ділитися секретами з ворожками. Коли ж вітер надме вітрило (тобто їхні чоловіки вирушать у путь), жінки продовжуватимуть працювати, час від часу </a:t>
            </a:r>
            <a:r>
              <a:rPr lang="uk-UA" sz="1400" i="1" dirty="0" smtClean="0"/>
              <a:t>співаючи…</a:t>
            </a:r>
            <a:endParaRPr lang="ru-RU" sz="14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251" y="833029"/>
            <a:ext cx="2163969" cy="2006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541999" y="366970"/>
            <a:ext cx="4248472" cy="466059"/>
          </a:xfrm>
          <a:prstGeom prst="rect">
            <a:avLst/>
          </a:prstGeom>
        </p:spPr>
        <p:txBody>
          <a:bodyPr wrap="square" lIns="95791" tIns="47896" rIns="95791" bIns="47896">
            <a:spAutoFit/>
          </a:bodyPr>
          <a:lstStyle/>
          <a:p>
            <a:pPr algn="ctr"/>
            <a:r>
              <a:rPr lang="uk-UA" sz="1200" b="1" i="1" dirty="0">
                <a:latin typeface="Comic Sans MS" pitchFamily="66" charset="0"/>
              </a:rPr>
              <a:t>Збірка поезій </a:t>
            </a:r>
            <a:r>
              <a:rPr lang="uk-UA" sz="1200" b="1" i="1" dirty="0" err="1">
                <a:latin typeface="Comic Sans MS" pitchFamily="66" charset="0"/>
              </a:rPr>
              <a:t>Тесси</a:t>
            </a:r>
            <a:r>
              <a:rPr lang="uk-UA" sz="1200" b="1" i="1" dirty="0">
                <a:latin typeface="Comic Sans MS" pitchFamily="66" charset="0"/>
              </a:rPr>
              <a:t> </a:t>
            </a:r>
            <a:r>
              <a:rPr lang="uk-UA" sz="1200" b="1" i="1" dirty="0" err="1">
                <a:latin typeface="Comic Sans MS" pitchFamily="66" charset="0"/>
              </a:rPr>
              <a:t>Вест</a:t>
            </a:r>
            <a:r>
              <a:rPr lang="uk-UA" sz="1200" b="1" i="1" dirty="0">
                <a:latin typeface="Comic Sans MS" pitchFamily="66" charset="0"/>
              </a:rPr>
              <a:t> </a:t>
            </a:r>
          </a:p>
          <a:p>
            <a:pPr algn="ctr"/>
            <a:r>
              <a:rPr lang="uk-UA" sz="1200" b="1" i="1" dirty="0">
                <a:latin typeface="Comic Sans MS" pitchFamily="66" charset="0"/>
              </a:rPr>
              <a:t>«Інші </a:t>
            </a:r>
            <a:r>
              <a:rPr lang="uk-UA" sz="1200" b="1" i="1" dirty="0" smtClean="0">
                <a:latin typeface="Comic Sans MS" pitchFamily="66" charset="0"/>
              </a:rPr>
              <a:t>вікінги</a:t>
            </a:r>
            <a:r>
              <a:rPr lang="uk-UA" sz="1200" b="1" i="1" dirty="0">
                <a:latin typeface="Comic Sans MS" pitchFamily="66" charset="0"/>
              </a:rPr>
              <a:t>»</a:t>
            </a:r>
            <a:endParaRPr lang="ru-RU" sz="1200" b="1" i="1" dirty="0">
              <a:latin typeface="Comic Sans MS" pitchFamily="66" charset="0"/>
            </a:endParaRPr>
          </a:p>
        </p:txBody>
      </p:sp>
      <p:sp>
        <p:nvSpPr>
          <p:cNvPr id="13" name="Прямоугольник 12"/>
          <p:cNvSpPr/>
          <p:nvPr/>
        </p:nvSpPr>
        <p:spPr>
          <a:xfrm>
            <a:off x="141015" y="7232089"/>
            <a:ext cx="263214" cy="276999"/>
          </a:xfrm>
          <a:prstGeom prst="rect">
            <a:avLst/>
          </a:prstGeom>
        </p:spPr>
        <p:txBody>
          <a:bodyPr wrap="none">
            <a:spAutoFit/>
          </a:bodyPr>
          <a:lstStyle/>
          <a:p>
            <a:r>
              <a:rPr lang="uk-UA" sz="1200" dirty="0"/>
              <a:t>6</a:t>
            </a:r>
            <a:endParaRPr lang="ru-RU" sz="900" dirty="0"/>
          </a:p>
        </p:txBody>
      </p:sp>
      <p:cxnSp>
        <p:nvCxnSpPr>
          <p:cNvPr id="14" name="Прямая соединительная линия 13"/>
          <p:cNvCxnSpPr/>
          <p:nvPr/>
        </p:nvCxnSpPr>
        <p:spPr>
          <a:xfrm>
            <a:off x="5400676" y="1"/>
            <a:ext cx="0" cy="75612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346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5400676" y="1"/>
            <a:ext cx="0" cy="7561263"/>
          </a:xfrm>
          <a:prstGeom prst="line">
            <a:avLst/>
          </a:prstGeom>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10280906" y="7255861"/>
            <a:ext cx="278413" cy="296782"/>
          </a:xfrm>
          <a:prstGeom prst="rect">
            <a:avLst/>
          </a:prstGeom>
        </p:spPr>
        <p:txBody>
          <a:bodyPr wrap="none" lIns="95791" tIns="47896" rIns="95791" bIns="47896">
            <a:spAutoFit/>
          </a:bodyPr>
          <a:lstStyle/>
          <a:p>
            <a:r>
              <a:rPr lang="en-US" sz="1300" i="1" dirty="0"/>
              <a:t>7</a:t>
            </a:r>
            <a:endParaRPr lang="ru-RU" sz="1300" dirty="0"/>
          </a:p>
        </p:txBody>
      </p:sp>
      <p:sp>
        <p:nvSpPr>
          <p:cNvPr id="8" name="Прямоугольник 7"/>
          <p:cNvSpPr/>
          <p:nvPr/>
        </p:nvSpPr>
        <p:spPr>
          <a:xfrm>
            <a:off x="97398" y="7204959"/>
            <a:ext cx="363371" cy="296782"/>
          </a:xfrm>
          <a:prstGeom prst="rect">
            <a:avLst/>
          </a:prstGeom>
        </p:spPr>
        <p:txBody>
          <a:bodyPr wrap="none" lIns="95791" tIns="47896" rIns="95791" bIns="47896">
            <a:spAutoFit/>
          </a:bodyPr>
          <a:lstStyle/>
          <a:p>
            <a:r>
              <a:rPr lang="en-US" sz="1300" dirty="0"/>
              <a:t>10</a:t>
            </a:r>
            <a:endParaRPr lang="ru-RU" sz="1300" dirty="0"/>
          </a:p>
        </p:txBody>
      </p:sp>
      <p:sp>
        <p:nvSpPr>
          <p:cNvPr id="9" name="Прямоугольник 8"/>
          <p:cNvSpPr/>
          <p:nvPr/>
        </p:nvSpPr>
        <p:spPr>
          <a:xfrm>
            <a:off x="5570796" y="3"/>
            <a:ext cx="5219730" cy="2866717"/>
          </a:xfrm>
          <a:prstGeom prst="rect">
            <a:avLst/>
          </a:prstGeom>
        </p:spPr>
        <p:txBody>
          <a:bodyPr wrap="square" lIns="95791" tIns="47896" rIns="95791" bIns="47896">
            <a:spAutoFit/>
          </a:bodyPr>
          <a:lstStyle/>
          <a:p>
            <a:pPr algn="ctr"/>
            <a:endParaRPr lang="en-US" sz="1400" b="1" dirty="0"/>
          </a:p>
          <a:p>
            <a:pPr algn="ctr"/>
            <a:r>
              <a:rPr lang="uk-UA" sz="1400" b="1" dirty="0"/>
              <a:t>ВЕЛЬМОЖАМ – ПРАВДУ В </a:t>
            </a:r>
            <a:r>
              <a:rPr lang="uk-UA" sz="1400" b="1" dirty="0" smtClean="0"/>
              <a:t>ОЧІ!</a:t>
            </a:r>
            <a:endParaRPr lang="ru-RU" sz="1400" dirty="0"/>
          </a:p>
          <a:p>
            <a:pPr algn="ctr"/>
            <a:r>
              <a:rPr lang="uk-UA" sz="1300" b="1" i="1" dirty="0"/>
              <a:t>театральна мініатюра</a:t>
            </a:r>
            <a:endParaRPr lang="ru-RU" sz="1300" dirty="0"/>
          </a:p>
          <a:p>
            <a:pPr algn="ctr"/>
            <a:endParaRPr lang="en-US" sz="500" b="1" u="sng" dirty="0"/>
          </a:p>
          <a:p>
            <a:pPr algn="ctr"/>
            <a:r>
              <a:rPr lang="uk-UA" sz="1200" i="1" dirty="0"/>
              <a:t>Автори: </a:t>
            </a:r>
            <a:r>
              <a:rPr lang="uk-UA" sz="1200" b="1" i="1" dirty="0"/>
              <a:t>О.І. </a:t>
            </a:r>
            <a:r>
              <a:rPr lang="uk-UA" sz="1200" b="1" i="1" dirty="0" err="1"/>
              <a:t>Солодовнікова</a:t>
            </a:r>
            <a:r>
              <a:rPr lang="uk-UA" sz="1200" b="1" i="1" dirty="0"/>
              <a:t> та Г.О. </a:t>
            </a:r>
            <a:r>
              <a:rPr lang="uk-UA" sz="1200" b="1" i="1" dirty="0" err="1"/>
              <a:t>Шелдагаєва</a:t>
            </a:r>
            <a:r>
              <a:rPr lang="uk-UA" sz="1200" b="1" i="1" dirty="0"/>
              <a:t>  </a:t>
            </a:r>
          </a:p>
          <a:p>
            <a:pPr algn="ctr"/>
            <a:r>
              <a:rPr lang="uk-UA" sz="1200" b="1" i="1" dirty="0"/>
              <a:t>(з урахуванням усіх рекомендацій Тесси </a:t>
            </a:r>
            <a:r>
              <a:rPr lang="uk-UA" sz="1200" b="1" i="1" dirty="0" smtClean="0"/>
              <a:t>Вест)</a:t>
            </a:r>
            <a:endParaRPr lang="ru-RU" sz="1200" i="1" dirty="0" smtClean="0"/>
          </a:p>
          <a:p>
            <a:pPr algn="ctr"/>
            <a:r>
              <a:rPr lang="uk-UA" sz="1200" i="1" dirty="0" smtClean="0"/>
              <a:t>Переклад українською:        </a:t>
            </a:r>
            <a:r>
              <a:rPr lang="uk-UA" sz="1200" b="1" i="1" dirty="0" smtClean="0"/>
              <a:t>Г.О. </a:t>
            </a:r>
            <a:r>
              <a:rPr lang="uk-UA" sz="1200" b="1" i="1" dirty="0" err="1" smtClean="0"/>
              <a:t>Шелдагаєвої</a:t>
            </a:r>
            <a:endParaRPr lang="ru-RU" sz="1200" i="1" dirty="0" smtClean="0"/>
          </a:p>
          <a:p>
            <a:endParaRPr lang="ru-RU" sz="900" dirty="0"/>
          </a:p>
          <a:p>
            <a:pPr algn="ctr"/>
            <a:r>
              <a:rPr lang="uk-UA" sz="1400" b="1" dirty="0"/>
              <a:t>РОЛІ ВИКОНУЮТЬ УЧНІ ХЕРСОНСЬКОЇ ГІМНАЗІЇ № 6:</a:t>
            </a:r>
            <a:endParaRPr lang="en-US" sz="1400" b="1" dirty="0"/>
          </a:p>
          <a:p>
            <a:endParaRPr lang="ru-RU" sz="700" b="1" dirty="0"/>
          </a:p>
          <a:p>
            <a:r>
              <a:rPr lang="uk-UA" sz="1300" i="1" dirty="0" err="1"/>
              <a:t>Ведуч</a:t>
            </a:r>
            <a:r>
              <a:rPr lang="en-US" sz="1300" i="1" dirty="0"/>
              <a:t>a </a:t>
            </a:r>
            <a:r>
              <a:rPr lang="uk-UA" sz="1300" i="1" dirty="0"/>
              <a:t>– </a:t>
            </a:r>
            <a:r>
              <a:rPr lang="uk-UA" sz="1300" b="1" i="1" dirty="0"/>
              <a:t>Юлія </a:t>
            </a:r>
            <a:r>
              <a:rPr lang="uk-UA" sz="1300" b="1" i="1" dirty="0" err="1"/>
              <a:t>Отрішко</a:t>
            </a:r>
            <a:r>
              <a:rPr lang="uk-UA" sz="1300" i="1" dirty="0"/>
              <a:t>, 10 Б клас</a:t>
            </a:r>
            <a:endParaRPr lang="ru-RU" sz="1300" dirty="0"/>
          </a:p>
          <a:p>
            <a:r>
              <a:rPr lang="uk-UA" sz="1300" i="1" dirty="0"/>
              <a:t>Пан Говард – </a:t>
            </a:r>
            <a:r>
              <a:rPr lang="uk-UA" sz="1300" b="1" i="1" dirty="0" smtClean="0"/>
              <a:t>Максим Ісаєв</a:t>
            </a:r>
            <a:r>
              <a:rPr lang="uk-UA" sz="1300" i="1" dirty="0" smtClean="0"/>
              <a:t>, </a:t>
            </a:r>
            <a:r>
              <a:rPr lang="uk-UA" sz="1300" i="1" dirty="0"/>
              <a:t>10 А клас</a:t>
            </a:r>
            <a:endParaRPr lang="ru-RU" sz="1300" dirty="0"/>
          </a:p>
          <a:p>
            <a:r>
              <a:rPr lang="uk-UA" sz="1300" i="1" dirty="0"/>
              <a:t>Слуга пана Говарда – </a:t>
            </a:r>
            <a:r>
              <a:rPr lang="uk-UA" sz="1300" b="1" i="1" dirty="0"/>
              <a:t>Данило Савченко</a:t>
            </a:r>
            <a:r>
              <a:rPr lang="uk-UA" sz="1300" i="1" dirty="0"/>
              <a:t>, 10 А клас</a:t>
            </a:r>
            <a:endParaRPr lang="ru-RU" sz="1300" dirty="0"/>
          </a:p>
          <a:p>
            <a:r>
              <a:rPr lang="uk-UA" sz="1300" i="1" dirty="0" smtClean="0"/>
              <a:t>Губернатор Верхньої </a:t>
            </a:r>
            <a:r>
              <a:rPr lang="uk-UA" sz="1300" i="1" dirty="0"/>
              <a:t>Австрії – </a:t>
            </a:r>
            <a:r>
              <a:rPr lang="uk-UA" sz="1300" b="1" i="1" dirty="0"/>
              <a:t>Данило </a:t>
            </a:r>
            <a:r>
              <a:rPr lang="uk-UA" sz="1300" b="1" i="1" dirty="0" err="1"/>
              <a:t>Думанський</a:t>
            </a:r>
            <a:r>
              <a:rPr lang="uk-UA" sz="1300" i="1" dirty="0"/>
              <a:t>, 10 А клас</a:t>
            </a:r>
            <a:endParaRPr lang="ru-RU" sz="1300" dirty="0"/>
          </a:p>
          <a:p>
            <a:r>
              <a:rPr lang="uk-UA" sz="1300" i="1" dirty="0"/>
              <a:t>Графиня, його дружина – </a:t>
            </a:r>
            <a:r>
              <a:rPr lang="uk-UA" sz="1300" b="1" i="1" dirty="0"/>
              <a:t>Наталя </a:t>
            </a:r>
            <a:r>
              <a:rPr lang="uk-UA" sz="1300" b="1" i="1" dirty="0" err="1"/>
              <a:t>Рашкова</a:t>
            </a:r>
            <a:r>
              <a:rPr lang="uk-UA" sz="1300" i="1" dirty="0"/>
              <a:t>, 10 Б клас</a:t>
            </a:r>
            <a:endParaRPr lang="ru-RU" sz="1300" dirty="0"/>
          </a:p>
        </p:txBody>
      </p:sp>
      <p:graphicFrame>
        <p:nvGraphicFramePr>
          <p:cNvPr id="10" name="Таблица 9"/>
          <p:cNvGraphicFramePr>
            <a:graphicFrameLocks noGrp="1"/>
          </p:cNvGraphicFramePr>
          <p:nvPr>
            <p:extLst>
              <p:ext uri="{D42A27DB-BD31-4B8C-83A1-F6EECF244321}">
                <p14:modId xmlns:p14="http://schemas.microsoft.com/office/powerpoint/2010/main" val="3983049494"/>
              </p:ext>
            </p:extLst>
          </p:nvPr>
        </p:nvGraphicFramePr>
        <p:xfrm>
          <a:off x="5679261" y="3154924"/>
          <a:ext cx="4788093" cy="3933779"/>
        </p:xfrm>
        <a:graphic>
          <a:graphicData uri="http://schemas.openxmlformats.org/drawingml/2006/table">
            <a:tbl>
              <a:tblPr firstRow="1" bandRow="1">
                <a:tableStyleId>{5C22544A-7EE6-4342-B048-85BDC9FD1C3A}</a:tableStyleId>
              </a:tblPr>
              <a:tblGrid>
                <a:gridCol w="2468117"/>
                <a:gridCol w="2319976"/>
              </a:tblGrid>
              <a:tr h="1561811">
                <a:tc>
                  <a:txBody>
                    <a:bodyPr/>
                    <a:lstStyle/>
                    <a:p>
                      <a:pPr algn="ctr"/>
                      <a:r>
                        <a:rPr lang="en-US" sz="1300" u="sng" kern="1200" dirty="0" smtClean="0">
                          <a:solidFill>
                            <a:schemeClr val="tx1"/>
                          </a:solidFill>
                          <a:effectLst/>
                        </a:rPr>
                        <a:t>HOWARD IN BLUNT MODE </a:t>
                      </a:r>
                      <a:endParaRPr lang="ru-RU" sz="1300" kern="1200" dirty="0" smtClean="0">
                        <a:solidFill>
                          <a:schemeClr val="tx1"/>
                        </a:solidFill>
                        <a:effectLst/>
                      </a:endParaRPr>
                    </a:p>
                    <a:p>
                      <a:pPr algn="ctr"/>
                      <a:r>
                        <a:rPr lang="uk-UA" sz="1300" kern="1200" dirty="0" smtClean="0">
                          <a:solidFill>
                            <a:schemeClr val="tx1"/>
                          </a:solidFill>
                          <a:effectLst/>
                        </a:rPr>
                        <a:t>В</a:t>
                      </a:r>
                      <a:r>
                        <a:rPr lang="en-US" sz="1300" kern="1200" dirty="0" err="1" smtClean="0">
                          <a:solidFill>
                            <a:schemeClr val="tx1"/>
                          </a:solidFill>
                          <a:effectLst/>
                        </a:rPr>
                        <a:t>ased</a:t>
                      </a:r>
                      <a:r>
                        <a:rPr lang="en-US" sz="1300" kern="1200" dirty="0" smtClean="0">
                          <a:solidFill>
                            <a:schemeClr val="tx1"/>
                          </a:solidFill>
                          <a:effectLst/>
                        </a:rPr>
                        <a:t> on p</a:t>
                      </a:r>
                      <a:r>
                        <a:rPr lang="uk-UA" sz="1300" kern="1200" dirty="0" smtClean="0">
                          <a:solidFill>
                            <a:schemeClr val="tx1"/>
                          </a:solidFill>
                          <a:effectLst/>
                        </a:rPr>
                        <a:t>. 243 </a:t>
                      </a:r>
                      <a:r>
                        <a:rPr lang="en-US" sz="1300" kern="1200" dirty="0" smtClean="0">
                          <a:solidFill>
                            <a:schemeClr val="tx1"/>
                          </a:solidFill>
                          <a:effectLst/>
                        </a:rPr>
                        <a:t>of the book</a:t>
                      </a:r>
                      <a:r>
                        <a:rPr lang="uk-UA" sz="1300" kern="1200" dirty="0" smtClean="0">
                          <a:solidFill>
                            <a:schemeClr val="tx1"/>
                          </a:solidFill>
                          <a:effectLst/>
                        </a:rPr>
                        <a:t> </a:t>
                      </a:r>
                      <a:r>
                        <a:rPr lang="uk-UA" sz="1300" kern="1200" dirty="0" err="1" smtClean="0">
                          <a:solidFill>
                            <a:schemeClr val="tx1"/>
                          </a:solidFill>
                          <a:effectLst/>
                        </a:rPr>
                        <a:t>by</a:t>
                      </a:r>
                      <a:r>
                        <a:rPr lang="uk-UA" sz="1300" kern="1200" dirty="0" smtClean="0">
                          <a:solidFill>
                            <a:schemeClr val="tx1"/>
                          </a:solidFill>
                          <a:effectLst/>
                        </a:rPr>
                        <a:t> </a:t>
                      </a:r>
                      <a:r>
                        <a:rPr lang="uk-UA" sz="1300" kern="1200" dirty="0" err="1" smtClean="0">
                          <a:solidFill>
                            <a:schemeClr val="tx1"/>
                          </a:solidFill>
                          <a:effectLst/>
                        </a:rPr>
                        <a:t>Tessa</a:t>
                      </a:r>
                      <a:r>
                        <a:rPr lang="uk-UA" sz="1300" kern="1200" dirty="0" smtClean="0">
                          <a:solidFill>
                            <a:schemeClr val="tx1"/>
                          </a:solidFill>
                          <a:effectLst/>
                        </a:rPr>
                        <a:t> </a:t>
                      </a:r>
                      <a:r>
                        <a:rPr lang="uk-UA" sz="1300" kern="1200" dirty="0" err="1" smtClean="0">
                          <a:solidFill>
                            <a:schemeClr val="tx1"/>
                          </a:solidFill>
                          <a:effectLst/>
                        </a:rPr>
                        <a:t>West</a:t>
                      </a:r>
                      <a:r>
                        <a:rPr lang="uk-UA" sz="1300" kern="1200" dirty="0" smtClean="0">
                          <a:solidFill>
                            <a:schemeClr val="tx1"/>
                          </a:solidFill>
                          <a:effectLst/>
                        </a:rPr>
                        <a:t> ‘</a:t>
                      </a:r>
                      <a:r>
                        <a:rPr lang="en-US" sz="1300" kern="1200" dirty="0" smtClean="0">
                          <a:solidFill>
                            <a:schemeClr val="tx1"/>
                          </a:solidFill>
                          <a:effectLst/>
                        </a:rPr>
                        <a:t>The Curious Mr. Howard’</a:t>
                      </a:r>
                      <a:endParaRPr lang="ru-RU" sz="1300" kern="1200" dirty="0" smtClean="0">
                        <a:solidFill>
                          <a:schemeClr val="tx1"/>
                        </a:solidFill>
                        <a:effectLst/>
                      </a:endParaRPr>
                    </a:p>
                    <a:p>
                      <a:endParaRPr lang="ru-RU" sz="2000" dirty="0"/>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uk-UA" sz="1200" u="sng" kern="1200" dirty="0" smtClean="0">
                          <a:solidFill>
                            <a:schemeClr val="tx1"/>
                          </a:solidFill>
                          <a:effectLst/>
                        </a:rPr>
                        <a:t>ВЕЛЬМОЖАМ – ПРАВДУ В ОЧІ</a:t>
                      </a:r>
                      <a:r>
                        <a:rPr lang="uk-UA" sz="1200" u="none" kern="1200" dirty="0" smtClean="0">
                          <a:solidFill>
                            <a:schemeClr val="tx1"/>
                          </a:solidFill>
                          <a:effectLst/>
                        </a:rPr>
                        <a:t>!</a:t>
                      </a:r>
                      <a:r>
                        <a:rPr lang="uk-UA" sz="1200" kern="1200" dirty="0" smtClean="0">
                          <a:solidFill>
                            <a:schemeClr val="tx1"/>
                          </a:solidFill>
                          <a:effectLst/>
                        </a:rPr>
                        <a:t> (</a:t>
                      </a:r>
                      <a:r>
                        <a:rPr lang="uk-UA" sz="1200" kern="1200" dirty="0" err="1" smtClean="0">
                          <a:solidFill>
                            <a:schemeClr val="tx1"/>
                          </a:solidFill>
                          <a:effectLst/>
                        </a:rPr>
                        <a:t>досл</a:t>
                      </a:r>
                      <a:r>
                        <a:rPr lang="uk-UA" sz="1200" kern="1200" dirty="0" smtClean="0">
                          <a:solidFill>
                            <a:schemeClr val="tx1"/>
                          </a:solidFill>
                          <a:effectLst/>
                        </a:rPr>
                        <a:t>.: схильність Говарда до різких висловлювань, правдолюбства, категоричності)</a:t>
                      </a:r>
                      <a:endParaRPr lang="ru-RU" sz="1200" dirty="0" smtClean="0">
                        <a:solidFill>
                          <a:schemeClr val="tx1"/>
                        </a:solidFill>
                      </a:endParaRPr>
                    </a:p>
                    <a:p>
                      <a:pPr algn="ctr"/>
                      <a:r>
                        <a:rPr lang="uk-UA" sz="1300" kern="1200" dirty="0" smtClean="0">
                          <a:solidFill>
                            <a:schemeClr val="tx1"/>
                          </a:solidFill>
                          <a:effectLst/>
                        </a:rPr>
                        <a:t>За ст. 243 книги</a:t>
                      </a:r>
                      <a:r>
                        <a:rPr lang="ru-RU" sz="1300" kern="1200" dirty="0" smtClean="0">
                          <a:solidFill>
                            <a:schemeClr val="tx1"/>
                          </a:solidFill>
                          <a:effectLst/>
                        </a:rPr>
                        <a:t> </a:t>
                      </a:r>
                      <a:r>
                        <a:rPr lang="ru-RU" sz="1300" kern="1200" dirty="0" err="1" smtClean="0">
                          <a:solidFill>
                            <a:schemeClr val="tx1"/>
                          </a:solidFill>
                          <a:effectLst/>
                        </a:rPr>
                        <a:t>Тесси</a:t>
                      </a:r>
                      <a:r>
                        <a:rPr lang="ru-RU" sz="1300" kern="1200" dirty="0" smtClean="0">
                          <a:solidFill>
                            <a:schemeClr val="tx1"/>
                          </a:solidFill>
                          <a:effectLst/>
                        </a:rPr>
                        <a:t> Вест </a:t>
                      </a:r>
                      <a:r>
                        <a:rPr lang="uk-UA" sz="1300" kern="1200" dirty="0" smtClean="0">
                          <a:solidFill>
                            <a:schemeClr val="tx1"/>
                          </a:solidFill>
                          <a:effectLst/>
                        </a:rPr>
                        <a:t>«Допитливий пан Говард»</a:t>
                      </a:r>
                      <a:endParaRPr lang="ru-RU" sz="1300" kern="1200" dirty="0" smtClean="0">
                        <a:solidFill>
                          <a:schemeClr val="tx1"/>
                        </a:solidFill>
                        <a:effectLst/>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71968">
                <a:tc>
                  <a:txBody>
                    <a:bodyPr/>
                    <a:lstStyle/>
                    <a:p>
                      <a:pPr algn="l"/>
                      <a:r>
                        <a:rPr lang="en-US" sz="1200" b="1" u="sng" kern="1200" dirty="0" smtClean="0">
                          <a:effectLst/>
                        </a:rPr>
                        <a:t>Commentary</a:t>
                      </a:r>
                      <a:r>
                        <a:rPr lang="uk-UA" sz="1200" b="1" u="sng" kern="1200" dirty="0" smtClean="0">
                          <a:effectLst/>
                        </a:rPr>
                        <a:t>:</a:t>
                      </a:r>
                      <a:r>
                        <a:rPr lang="uk-UA" sz="1200" b="1" kern="1200" dirty="0" smtClean="0">
                          <a:effectLst/>
                        </a:rPr>
                        <a:t> </a:t>
                      </a:r>
                      <a:r>
                        <a:rPr lang="en-US" sz="1200" kern="1200" dirty="0" smtClean="0">
                          <a:effectLst/>
                        </a:rPr>
                        <a:t>To accomplish what </a:t>
                      </a:r>
                      <a:r>
                        <a:rPr lang="en-US" sz="1200" kern="1200" dirty="0" err="1" smtClean="0">
                          <a:effectLst/>
                        </a:rPr>
                        <a:t>Mr</a:t>
                      </a:r>
                      <a:r>
                        <a:rPr lang="uk-UA" sz="1200" kern="1200" dirty="0" smtClean="0">
                          <a:effectLst/>
                        </a:rPr>
                        <a:t>. </a:t>
                      </a:r>
                      <a:r>
                        <a:rPr lang="en-US" sz="1200" kern="1200" dirty="0" smtClean="0">
                          <a:effectLst/>
                        </a:rPr>
                        <a:t>Howard managed to in the XVIII century</a:t>
                      </a:r>
                      <a:r>
                        <a:rPr lang="uk-UA" sz="1200" kern="1200" dirty="0" smtClean="0">
                          <a:effectLst/>
                        </a:rPr>
                        <a:t>, </a:t>
                      </a:r>
                      <a:r>
                        <a:rPr lang="en-US" sz="1200" kern="1200" dirty="0" smtClean="0">
                          <a:effectLst/>
                        </a:rPr>
                        <a:t>one had to be not only courageous</a:t>
                      </a:r>
                      <a:r>
                        <a:rPr lang="uk-UA" sz="1200" kern="1200" dirty="0" smtClean="0">
                          <a:effectLst/>
                        </a:rPr>
                        <a:t>, </a:t>
                      </a:r>
                      <a:r>
                        <a:rPr lang="en-US" sz="1200" kern="1200" dirty="0" smtClean="0">
                          <a:effectLst/>
                        </a:rPr>
                        <a:t>enthusiastic</a:t>
                      </a:r>
                      <a:r>
                        <a:rPr lang="uk-UA" sz="1200" kern="1200" dirty="0" smtClean="0">
                          <a:effectLst/>
                        </a:rPr>
                        <a:t>, </a:t>
                      </a:r>
                      <a:r>
                        <a:rPr lang="en-US" sz="1200" kern="1200" dirty="0" smtClean="0">
                          <a:effectLst/>
                        </a:rPr>
                        <a:t>persevering and faithful to his pursuit, but also, or even more importantly, self-confident, brave and bold! And our Hero was brusque! We know</a:t>
                      </a:r>
                      <a:r>
                        <a:rPr lang="en-US" sz="1200" kern="1200" baseline="0" dirty="0" smtClean="0">
                          <a:effectLst/>
                        </a:rPr>
                        <a:t> well about his blunt mode from the narratives about his refusal  to accept Empress Catherine’s invitation on the pretext</a:t>
                      </a:r>
                      <a:endParaRPr lang="ru-RU" sz="1200" dirty="0"/>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uk-UA" sz="1200" b="1" u="sng" kern="1200" dirty="0" smtClean="0">
                          <a:effectLst/>
                        </a:rPr>
                        <a:t>Коментар:</a:t>
                      </a:r>
                      <a:r>
                        <a:rPr lang="uk-UA" sz="1200" b="1" kern="1200" dirty="0" smtClean="0">
                          <a:effectLst/>
                        </a:rPr>
                        <a:t> </a:t>
                      </a:r>
                      <a:r>
                        <a:rPr lang="uk-UA" sz="1200" kern="1200" dirty="0" smtClean="0">
                          <a:effectLst/>
                        </a:rPr>
                        <a:t>Щоб досягти тих результатів, яких Говард домігся у </a:t>
                      </a:r>
                      <a:r>
                        <a:rPr lang="en-US" sz="1200" kern="1200" dirty="0" smtClean="0">
                          <a:effectLst/>
                        </a:rPr>
                        <a:t>XVIII</a:t>
                      </a:r>
                      <a:r>
                        <a:rPr lang="uk-UA" sz="1200" kern="1200" dirty="0" smtClean="0">
                          <a:effectLst/>
                        </a:rPr>
                        <a:t> столітті, потрібні були не тільки мужність, ентузіазм, стійкість та віра у свою справу, але також навіть  самовпевненість і зухвалість! І наш Герой таки залишав за собою право бути безцеремонним! Ми добре знаємо  про його різкість з переказів про відмову Говарда </a:t>
                      </a:r>
                      <a:endParaRPr lang="ru-RU" sz="1200" dirty="0"/>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3468711594"/>
              </p:ext>
            </p:extLst>
          </p:nvPr>
        </p:nvGraphicFramePr>
        <p:xfrm>
          <a:off x="216099" y="369639"/>
          <a:ext cx="5044611" cy="6840760"/>
        </p:xfrm>
        <a:graphic>
          <a:graphicData uri="http://schemas.openxmlformats.org/drawingml/2006/table">
            <a:tbl>
              <a:tblPr firstRow="1" bandRow="1">
                <a:tableStyleId>{5C22544A-7EE6-4342-B048-85BDC9FD1C3A}</a:tableStyleId>
              </a:tblPr>
              <a:tblGrid>
                <a:gridCol w="2460938"/>
                <a:gridCol w="2583673"/>
              </a:tblGrid>
              <a:tr h="6840760">
                <a:tc>
                  <a:txBody>
                    <a:bodyPr/>
                    <a:lstStyle/>
                    <a:p>
                      <a:r>
                        <a:rPr lang="en-US" sz="1200" b="1" u="sng" kern="1200" dirty="0" smtClean="0">
                          <a:solidFill>
                            <a:schemeClr val="tx1"/>
                          </a:solidFill>
                          <a:effectLst/>
                          <a:latin typeface="+mn-lt"/>
                          <a:ea typeface="+mn-ea"/>
                          <a:cs typeface="+mn-cs"/>
                        </a:rPr>
                        <a:t>Howard</a:t>
                      </a:r>
                      <a:r>
                        <a:rPr lang="en-US" sz="1200" b="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(reserved, but polite)</a:t>
                      </a:r>
                      <a:r>
                        <a:rPr lang="en-US" sz="1200" b="0" kern="1200" dirty="0" smtClean="0">
                          <a:solidFill>
                            <a:schemeClr val="tx1"/>
                          </a:solidFill>
                          <a:effectLst/>
                          <a:latin typeface="+mn-lt"/>
                          <a:ea typeface="+mn-ea"/>
                          <a:cs typeface="+mn-cs"/>
                        </a:rPr>
                        <a:t>: Good afternoon, Mr. Governor, my compliments, Madam! It flatters a humble English </a:t>
                      </a:r>
                      <a:r>
                        <a:rPr lang="en-US" sz="1200" b="0" kern="1200" dirty="0" err="1" smtClean="0">
                          <a:solidFill>
                            <a:schemeClr val="tx1"/>
                          </a:solidFill>
                          <a:effectLst/>
                          <a:latin typeface="+mn-lt"/>
                          <a:ea typeface="+mn-ea"/>
                          <a:cs typeface="+mn-cs"/>
                        </a:rPr>
                        <a:t>traveller</a:t>
                      </a:r>
                      <a:r>
                        <a:rPr lang="en-US" sz="1200" b="0" kern="1200" dirty="0" smtClean="0">
                          <a:solidFill>
                            <a:schemeClr val="tx1"/>
                          </a:solidFill>
                          <a:effectLst/>
                          <a:latin typeface="+mn-lt"/>
                          <a:ea typeface="+mn-ea"/>
                          <a:cs typeface="+mn-cs"/>
                        </a:rPr>
                        <a:t> that such highly respected people as you have gone to so much trouble to find my lodgings. How can I serve you? Will you, please, sit down and tell?</a:t>
                      </a:r>
                      <a:endParaRPr lang="ru-RU"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a:t>
                      </a:r>
                      <a:endParaRPr lang="ru-RU" sz="1200" b="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Countess</a:t>
                      </a:r>
                      <a:r>
                        <a:rPr lang="en-US" sz="1200" b="1"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(reluctant to sit down because the chair is too old and uncomfortable, she looks around)</a:t>
                      </a:r>
                      <a:r>
                        <a:rPr lang="en-US" sz="1200" b="0" kern="1200" dirty="0" smtClean="0">
                          <a:solidFill>
                            <a:schemeClr val="tx1"/>
                          </a:solidFill>
                          <a:effectLst/>
                          <a:latin typeface="+mn-lt"/>
                          <a:ea typeface="+mn-ea"/>
                          <a:cs typeface="+mn-cs"/>
                        </a:rPr>
                        <a:t>: Oh, dear Mr. Howard! Who could have imagined settling you in such simple and uncomfortable lodgings? It is a shame on our country that they let you live like this! We shall immediately see to it! </a:t>
                      </a:r>
                      <a:r>
                        <a:rPr lang="en-US" sz="1200" b="0" i="1" kern="1200" dirty="0" smtClean="0">
                          <a:solidFill>
                            <a:schemeClr val="tx1"/>
                          </a:solidFill>
                          <a:effectLst/>
                          <a:latin typeface="+mn-lt"/>
                          <a:ea typeface="+mn-ea"/>
                          <a:cs typeface="+mn-cs"/>
                        </a:rPr>
                        <a:t>(She attempts to rush somewhere and give orders to settle Howard in better conditions)</a:t>
                      </a:r>
                      <a:endParaRPr lang="en-US" sz="1200" b="1"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Howard</a:t>
                      </a:r>
                      <a:r>
                        <a:rPr lang="uk-UA" sz="1200" b="1" u="sng"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Oh, thank you, my Lady! Believe me, there is no need for that at all! I feel comfortable wherever I am, because everywhere is equally close to God: either here or in a palace, or even in a dungeon… </a:t>
                      </a:r>
                      <a:r>
                        <a:rPr lang="en-US" sz="1200" b="0" i="1" kern="1200" dirty="0" smtClean="0">
                          <a:solidFill>
                            <a:schemeClr val="tx1"/>
                          </a:solidFill>
                          <a:effectLst/>
                          <a:latin typeface="+mn-lt"/>
                          <a:ea typeface="+mn-ea"/>
                          <a:cs typeface="+mn-cs"/>
                        </a:rPr>
                        <a:t>(She sits down at last, the governor sits down, then Howard does).</a:t>
                      </a:r>
                      <a:endParaRPr lang="ru-RU" sz="1200" b="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Governor</a:t>
                      </a:r>
                      <a:r>
                        <a:rPr lang="en-US" sz="1200" b="0" i="1" kern="1200" dirty="0" smtClean="0">
                          <a:solidFill>
                            <a:schemeClr val="tx1"/>
                          </a:solidFill>
                          <a:effectLst/>
                          <a:latin typeface="+mn-lt"/>
                          <a:ea typeface="+mn-ea"/>
                          <a:cs typeface="+mn-cs"/>
                        </a:rPr>
                        <a:t> (as if he had been waiting for his turn to speak, but couldn’t imagine how to start)</a:t>
                      </a:r>
                      <a:r>
                        <a:rPr lang="en-US" sz="1200" b="0" kern="1200" dirty="0" smtClean="0">
                          <a:solidFill>
                            <a:schemeClr val="tx1"/>
                          </a:solidFill>
                          <a:effectLst/>
                          <a:latin typeface="+mn-lt"/>
                          <a:ea typeface="+mn-ea"/>
                          <a:cs typeface="+mn-cs"/>
                        </a:rPr>
                        <a:t>: Yes, Mr. Howard, dungeons… We have actually come to discuss that issue… </a:t>
                      </a:r>
                      <a:r>
                        <a:rPr lang="en-US" sz="1200" b="0" kern="1200" dirty="0" err="1" smtClean="0">
                          <a:solidFill>
                            <a:schemeClr val="tx1"/>
                          </a:solidFill>
                          <a:effectLst/>
                          <a:latin typeface="+mn-lt"/>
                          <a:ea typeface="+mn-ea"/>
                          <a:cs typeface="+mn-cs"/>
                        </a:rPr>
                        <a:t>Erm</a:t>
                      </a:r>
                      <a:r>
                        <a:rPr lang="en-US" sz="1200" b="0" kern="1200" dirty="0" smtClean="0">
                          <a:solidFill>
                            <a:schemeClr val="tx1"/>
                          </a:solidFill>
                          <a:effectLst/>
                          <a:latin typeface="+mn-lt"/>
                          <a:ea typeface="+mn-ea"/>
                          <a:cs typeface="+mn-cs"/>
                        </a:rPr>
                        <a:t>… You know, I have just been</a:t>
                      </a:r>
                      <a:endParaRPr lang="ru-RU" sz="900" b="0" dirty="0">
                        <a:solidFill>
                          <a:schemeClr val="tx1"/>
                        </a:solidFill>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1200" b="1" u="sng" kern="1200" dirty="0" smtClean="0">
                          <a:solidFill>
                            <a:schemeClr val="tx1"/>
                          </a:solidFill>
                          <a:effectLst/>
                          <a:latin typeface="+mn-lt"/>
                          <a:ea typeface="+mn-ea"/>
                          <a:cs typeface="+mn-cs"/>
                        </a:rPr>
                        <a:t>Говард</a:t>
                      </a:r>
                      <a:r>
                        <a:rPr lang="uk-UA" sz="1200" b="0" kern="1200" dirty="0" smtClean="0">
                          <a:solidFill>
                            <a:schemeClr val="tx1"/>
                          </a:solidFill>
                          <a:effectLst/>
                          <a:latin typeface="+mn-lt"/>
                          <a:ea typeface="+mn-ea"/>
                          <a:cs typeface="+mn-cs"/>
                        </a:rPr>
                        <a:t> </a:t>
                      </a:r>
                      <a:r>
                        <a:rPr lang="uk-UA" sz="1200" b="0" i="1" kern="1200" dirty="0" smtClean="0">
                          <a:solidFill>
                            <a:schemeClr val="tx1"/>
                          </a:solidFill>
                          <a:effectLst/>
                          <a:latin typeface="+mn-lt"/>
                          <a:ea typeface="+mn-ea"/>
                          <a:cs typeface="+mn-cs"/>
                        </a:rPr>
                        <a:t>(стримано, але ввічливо)</a:t>
                      </a:r>
                      <a:r>
                        <a:rPr lang="uk-UA" sz="1200" b="0" kern="1200" dirty="0" smtClean="0">
                          <a:solidFill>
                            <a:schemeClr val="tx1"/>
                          </a:solidFill>
                          <a:effectLst/>
                          <a:latin typeface="+mn-lt"/>
                          <a:ea typeface="+mn-ea"/>
                          <a:cs typeface="+mn-cs"/>
                        </a:rPr>
                        <a:t>: Доброго дня вам, пане Правителю; мої вітання, Мадам! Простому англійському пілігриму лестить, що такі високоповажні пан та пані, як ви, подолали безліч перешкод, щоб дістатися до мого скромного помешкання. Чим можу служити вам? Будь ласка, сідайте й кажіть!</a:t>
                      </a:r>
                      <a:endParaRPr lang="ru-RU" sz="1200" b="0" kern="1200" dirty="0" smtClean="0">
                        <a:solidFill>
                          <a:schemeClr val="tx1"/>
                        </a:solidFill>
                        <a:effectLst/>
                        <a:latin typeface="+mn-lt"/>
                        <a:ea typeface="+mn-ea"/>
                        <a:cs typeface="+mn-cs"/>
                      </a:endParaRPr>
                    </a:p>
                    <a:p>
                      <a:r>
                        <a:rPr lang="uk-UA" sz="1200" b="1" i="0" u="sng" kern="1200" dirty="0" smtClean="0">
                          <a:solidFill>
                            <a:schemeClr val="tx1"/>
                          </a:solidFill>
                          <a:effectLst/>
                          <a:latin typeface="+mn-lt"/>
                          <a:ea typeface="+mn-ea"/>
                          <a:cs typeface="+mn-cs"/>
                        </a:rPr>
                        <a:t>Графиня </a:t>
                      </a:r>
                      <a:r>
                        <a:rPr lang="uk-UA" sz="1200" b="0" i="1" kern="1200" dirty="0" smtClean="0">
                          <a:solidFill>
                            <a:schemeClr val="tx1"/>
                          </a:solidFill>
                          <a:effectLst/>
                          <a:latin typeface="+mn-lt"/>
                          <a:ea typeface="+mn-ea"/>
                          <a:cs typeface="+mn-cs"/>
                        </a:rPr>
                        <a:t>(не поспішає сідати, бо стілець дуже старий і незручний, вона окидає оком кімнату)</a:t>
                      </a:r>
                      <a:r>
                        <a:rPr lang="uk-UA" sz="1200" b="0" kern="1200" dirty="0" smtClean="0">
                          <a:solidFill>
                            <a:schemeClr val="tx1"/>
                          </a:solidFill>
                          <a:effectLst/>
                          <a:latin typeface="+mn-lt"/>
                          <a:ea typeface="+mn-ea"/>
                          <a:cs typeface="+mn-cs"/>
                        </a:rPr>
                        <a:t>: Шановний пане Говарде! Кому спало на думку поселити вас у таких простих і незручних </a:t>
                      </a:r>
                      <a:r>
                        <a:rPr lang="uk-UA" sz="1200" b="0" kern="1200" dirty="0" err="1" smtClean="0">
                          <a:solidFill>
                            <a:schemeClr val="tx1"/>
                          </a:solidFill>
                          <a:effectLst/>
                          <a:latin typeface="+mn-lt"/>
                          <a:ea typeface="+mn-ea"/>
                          <a:cs typeface="+mn-cs"/>
                        </a:rPr>
                        <a:t>покоях</a:t>
                      </a:r>
                      <a:r>
                        <a:rPr lang="uk-UA" sz="1200" b="0" kern="1200" dirty="0" smtClean="0">
                          <a:solidFill>
                            <a:schemeClr val="tx1"/>
                          </a:solidFill>
                          <a:effectLst/>
                          <a:latin typeface="+mn-lt"/>
                          <a:ea typeface="+mn-ea"/>
                          <a:cs typeface="+mn-cs"/>
                        </a:rPr>
                        <a:t>? Це сором для нашої країни, що вам дозволили жити отак! Ми зараз же потурбуємося! </a:t>
                      </a:r>
                      <a:r>
                        <a:rPr lang="uk-UA" sz="1200" b="0" i="1" kern="1200" dirty="0" smtClean="0">
                          <a:solidFill>
                            <a:schemeClr val="tx1"/>
                          </a:solidFill>
                          <a:effectLst/>
                          <a:latin typeface="+mn-lt"/>
                          <a:ea typeface="+mn-ea"/>
                          <a:cs typeface="+mn-cs"/>
                        </a:rPr>
                        <a:t>(Ніби намагається кудись поспішити, щоб віддати наказ про покращення житлових умов для Говарда.)</a:t>
                      </a:r>
                      <a:endParaRPr lang="ru-RU" sz="1200" b="0" kern="1200" dirty="0" smtClean="0">
                        <a:solidFill>
                          <a:schemeClr val="tx1"/>
                        </a:solidFill>
                        <a:effectLst/>
                        <a:latin typeface="+mn-lt"/>
                        <a:ea typeface="+mn-ea"/>
                        <a:cs typeface="+mn-cs"/>
                      </a:endParaRPr>
                    </a:p>
                    <a:p>
                      <a:r>
                        <a:rPr lang="uk-UA" sz="1200" b="1" u="sng" kern="1200" dirty="0" smtClean="0">
                          <a:solidFill>
                            <a:schemeClr val="tx1"/>
                          </a:solidFill>
                          <a:effectLst/>
                          <a:latin typeface="+mn-lt"/>
                          <a:ea typeface="+mn-ea"/>
                          <a:cs typeface="+mn-cs"/>
                        </a:rPr>
                        <a:t>Говард: </a:t>
                      </a:r>
                      <a:r>
                        <a:rPr lang="uk-UA" sz="1200" b="0" kern="1200" dirty="0" smtClean="0">
                          <a:solidFill>
                            <a:schemeClr val="tx1"/>
                          </a:solidFill>
                          <a:effectLst/>
                          <a:latin typeface="+mn-lt"/>
                          <a:ea typeface="+mn-ea"/>
                          <a:cs typeface="+mn-cs"/>
                        </a:rPr>
                        <a:t>О, дякую, моя пані! Повірте, у цьому немає потреби взагалі! Мені зручно, де б я не був, тому що скрізь однаково близько до нас Бог: чи то тут, чи то в палаці, чи то в тюрмі… </a:t>
                      </a:r>
                      <a:r>
                        <a:rPr lang="uk-UA" sz="1200" b="0" i="1" kern="1200" dirty="0" smtClean="0">
                          <a:solidFill>
                            <a:schemeClr val="tx1"/>
                          </a:solidFill>
                          <a:effectLst/>
                          <a:latin typeface="+mn-lt"/>
                          <a:ea typeface="+mn-ea"/>
                          <a:cs typeface="+mn-cs"/>
                        </a:rPr>
                        <a:t>(Вона нарешті сідає, </a:t>
                      </a:r>
                      <a:r>
                        <a:rPr lang="uk-UA" sz="1200" b="0" i="1" kern="1200" dirty="0" err="1" smtClean="0">
                          <a:solidFill>
                            <a:schemeClr val="tx1"/>
                          </a:solidFill>
                          <a:effectLst/>
                          <a:latin typeface="+mn-lt"/>
                          <a:ea typeface="+mn-ea"/>
                          <a:cs typeface="+mn-cs"/>
                        </a:rPr>
                        <a:t>сідає</a:t>
                      </a:r>
                      <a:r>
                        <a:rPr lang="uk-UA" sz="1200" b="0" i="1" kern="1200" dirty="0" smtClean="0">
                          <a:solidFill>
                            <a:schemeClr val="tx1"/>
                          </a:solidFill>
                          <a:effectLst/>
                          <a:latin typeface="+mn-lt"/>
                          <a:ea typeface="+mn-ea"/>
                          <a:cs typeface="+mn-cs"/>
                        </a:rPr>
                        <a:t> правитель, потім сідає Говард.)</a:t>
                      </a:r>
                      <a:endParaRPr lang="ru-RU" sz="1200" b="0" kern="1200" dirty="0" smtClean="0">
                        <a:solidFill>
                          <a:schemeClr val="tx1"/>
                        </a:solidFill>
                        <a:effectLst/>
                        <a:latin typeface="+mn-lt"/>
                        <a:ea typeface="+mn-ea"/>
                        <a:cs typeface="+mn-cs"/>
                      </a:endParaRPr>
                    </a:p>
                    <a:p>
                      <a:endParaRPr lang="uk-UA" sz="1200" b="1" u="sng" kern="1200" dirty="0" smtClean="0">
                        <a:solidFill>
                          <a:schemeClr val="tx1"/>
                        </a:solidFill>
                        <a:effectLst/>
                        <a:latin typeface="+mn-lt"/>
                        <a:ea typeface="+mn-ea"/>
                        <a:cs typeface="+mn-cs"/>
                      </a:endParaRPr>
                    </a:p>
                    <a:p>
                      <a:r>
                        <a:rPr lang="uk-UA" sz="1200" b="1" u="sng" kern="1200" dirty="0" smtClean="0">
                          <a:solidFill>
                            <a:schemeClr val="tx1"/>
                          </a:solidFill>
                          <a:effectLst/>
                          <a:latin typeface="+mn-lt"/>
                          <a:ea typeface="+mn-ea"/>
                          <a:cs typeface="+mn-cs"/>
                        </a:rPr>
                        <a:t>Губернатор </a:t>
                      </a:r>
                      <a:r>
                        <a:rPr lang="uk-UA" sz="1200" b="0" i="1" kern="1200" dirty="0" smtClean="0">
                          <a:solidFill>
                            <a:schemeClr val="tx1"/>
                          </a:solidFill>
                          <a:effectLst/>
                          <a:latin typeface="+mn-lt"/>
                          <a:ea typeface="+mn-ea"/>
                          <a:cs typeface="+mn-cs"/>
                        </a:rPr>
                        <a:t>(ніби весь час чекав своєї черги вступити в діалог, але не знав, з чого почати)</a:t>
                      </a:r>
                      <a:r>
                        <a:rPr lang="uk-UA" sz="1200" b="0" kern="1200" dirty="0" smtClean="0">
                          <a:solidFill>
                            <a:schemeClr val="tx1"/>
                          </a:solidFill>
                          <a:effectLst/>
                          <a:latin typeface="+mn-lt"/>
                          <a:ea typeface="+mn-ea"/>
                          <a:cs typeface="+mn-cs"/>
                        </a:rPr>
                        <a:t> : Так, пане Говарде, тюрми… Ми, насправді, приїхали поговорити саме про них… Е-е-е… Ви знаєте, мене щойно призначили</a:t>
                      </a:r>
                      <a:r>
                        <a:rPr lang="uk-UA" sz="1200" b="0" kern="1200" baseline="0" dirty="0" smtClean="0">
                          <a:solidFill>
                            <a:schemeClr val="tx1"/>
                          </a:solidFill>
                          <a:effectLst/>
                          <a:latin typeface="+mn-lt"/>
                          <a:ea typeface="+mn-ea"/>
                          <a:cs typeface="+mn-cs"/>
                        </a:rPr>
                        <a:t>  </a:t>
                      </a:r>
                      <a:r>
                        <a:rPr lang="uk-UA" sz="1200" b="0" kern="1200" dirty="0" smtClean="0">
                          <a:solidFill>
                            <a:schemeClr val="tx1"/>
                          </a:solidFill>
                          <a:effectLst/>
                          <a:latin typeface="+mn-lt"/>
                          <a:ea typeface="+mn-ea"/>
                          <a:cs typeface="+mn-cs"/>
                        </a:rPr>
                        <a:t>правителем,</a:t>
                      </a:r>
                      <a:r>
                        <a:rPr lang="uk-UA" sz="1200" b="0" kern="1200" baseline="0" dirty="0" smtClean="0">
                          <a:solidFill>
                            <a:schemeClr val="tx1"/>
                          </a:solidFill>
                          <a:effectLst/>
                          <a:latin typeface="+mn-lt"/>
                          <a:ea typeface="+mn-ea"/>
                          <a:cs typeface="+mn-cs"/>
                        </a:rPr>
                        <a:t> я </a:t>
                      </a:r>
                      <a:endParaRPr lang="ru-RU" sz="100" b="0" dirty="0">
                        <a:solidFill>
                          <a:schemeClr val="tx1"/>
                        </a:solidFill>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76886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546912969"/>
              </p:ext>
            </p:extLst>
          </p:nvPr>
        </p:nvGraphicFramePr>
        <p:xfrm>
          <a:off x="192648" y="324247"/>
          <a:ext cx="5064011" cy="6316332"/>
        </p:xfrm>
        <a:graphic>
          <a:graphicData uri="http://schemas.openxmlformats.org/drawingml/2006/table">
            <a:tbl>
              <a:tblPr firstRow="1" bandRow="1">
                <a:tableStyleId>{5C22544A-7EE6-4342-B048-85BDC9FD1C3A}</a:tableStyleId>
              </a:tblPr>
              <a:tblGrid>
                <a:gridCol w="2490499"/>
                <a:gridCol w="2573512"/>
              </a:tblGrid>
              <a:tr h="6316332">
                <a:tc>
                  <a:txBody>
                    <a:bodyPr/>
                    <a:lstStyle/>
                    <a:p>
                      <a:r>
                        <a:rPr lang="en-US" sz="1200" b="0" kern="1200" dirty="0" smtClean="0">
                          <a:solidFill>
                            <a:schemeClr val="tx1"/>
                          </a:solidFill>
                          <a:effectLst/>
                          <a:latin typeface="+mn-lt"/>
                          <a:ea typeface="+mn-ea"/>
                          <a:cs typeface="+mn-cs"/>
                        </a:rPr>
                        <a:t>that he had come to visit the prisons, not the palaces. To</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somebody else such brusqueness could cost freedom or even life… With Howard it was not the case! It even added to his being respected by the powerful rulers of the world as well as the commoners.  What led him? Was it the Powerful Hand of the Good Lord that protected him? Anyway, his trust in God was so strong that he knew nobody could stop him except the Good Lord! And it was felt that Howard’s faith must have protected him…</a:t>
                      </a:r>
                      <a:endParaRPr lang="ru-RU"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a:t>
                      </a:r>
                      <a:endParaRPr lang="uk-UA" sz="1200" b="0" kern="1200" dirty="0" smtClean="0">
                        <a:solidFill>
                          <a:schemeClr val="tx1"/>
                        </a:solidFill>
                        <a:effectLst/>
                        <a:latin typeface="+mn-lt"/>
                        <a:ea typeface="+mn-ea"/>
                        <a:cs typeface="+mn-cs"/>
                      </a:endParaRPr>
                    </a:p>
                    <a:p>
                      <a:endParaRPr lang="uk-UA"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There is a mention in the book by Tessa West about an interesting case of Howard’s brusqueness which inspired us to stage a short play under the title </a:t>
                      </a:r>
                      <a:r>
                        <a:rPr lang="en-US" sz="1200" b="1" kern="1200" dirty="0" smtClean="0">
                          <a:solidFill>
                            <a:schemeClr val="tx1"/>
                          </a:solidFill>
                          <a:effectLst/>
                          <a:latin typeface="+mn-lt"/>
                          <a:ea typeface="+mn-ea"/>
                          <a:cs typeface="+mn-cs"/>
                        </a:rPr>
                        <a:t>“Howard in Blunt Mode”. </a:t>
                      </a:r>
                      <a:r>
                        <a:rPr lang="en-US" sz="1200" b="0" kern="1200" dirty="0" smtClean="0">
                          <a:solidFill>
                            <a:schemeClr val="tx1"/>
                          </a:solidFill>
                          <a:effectLst/>
                          <a:latin typeface="+mn-lt"/>
                          <a:ea typeface="+mn-ea"/>
                          <a:cs typeface="+mn-cs"/>
                        </a:rPr>
                        <a:t>We just imagined how it could be… The scenes brightly characterize both Mr. Howard and two of his contemporary high officials: the then new </a:t>
                      </a:r>
                      <a:r>
                        <a:rPr lang="en-US" sz="1200" b="1" kern="1200" dirty="0" smtClean="0">
                          <a:solidFill>
                            <a:schemeClr val="tx1"/>
                          </a:solidFill>
                          <a:effectLst/>
                          <a:latin typeface="+mn-lt"/>
                          <a:ea typeface="+mn-ea"/>
                          <a:cs typeface="+mn-cs"/>
                        </a:rPr>
                        <a:t>governor of Upper Austria and his wife, a countess</a:t>
                      </a:r>
                      <a:r>
                        <a:rPr lang="en-US" sz="1200" b="0" kern="1200" dirty="0" smtClean="0">
                          <a:solidFill>
                            <a:schemeClr val="tx1"/>
                          </a:solidFill>
                          <a:effectLst/>
                          <a:latin typeface="+mn-lt"/>
                          <a:ea typeface="+mn-ea"/>
                          <a:cs typeface="+mn-cs"/>
                        </a:rPr>
                        <a:t>, who called on him in </a:t>
                      </a:r>
                      <a:r>
                        <a:rPr lang="en-US" sz="1200" b="1" kern="1200" dirty="0" smtClean="0">
                          <a:solidFill>
                            <a:schemeClr val="tx1"/>
                          </a:solidFill>
                          <a:effectLst/>
                          <a:latin typeface="+mn-lt"/>
                          <a:ea typeface="+mn-ea"/>
                          <a:cs typeface="+mn-cs"/>
                        </a:rPr>
                        <a:t>Vienna</a:t>
                      </a:r>
                      <a:r>
                        <a:rPr lang="en-US" sz="1200" b="0" kern="1200" dirty="0" smtClean="0">
                          <a:solidFill>
                            <a:schemeClr val="tx1"/>
                          </a:solidFill>
                          <a:effectLst/>
                          <a:latin typeface="+mn-lt"/>
                          <a:ea typeface="+mn-ea"/>
                          <a:cs typeface="+mn-cs"/>
                        </a:rPr>
                        <a:t>. Let’s watch!</a:t>
                      </a:r>
                      <a:endParaRPr lang="ru-RU" sz="1200" b="0" dirty="0">
                        <a:solidFill>
                          <a:schemeClr val="tx1"/>
                        </a:solidFill>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1200" b="0" kern="1200" dirty="0" smtClean="0">
                          <a:solidFill>
                            <a:schemeClr val="tx1"/>
                          </a:solidFill>
                          <a:effectLst/>
                          <a:latin typeface="+mn-lt"/>
                          <a:ea typeface="+mn-ea"/>
                          <a:cs typeface="+mn-cs"/>
                        </a:rPr>
                        <a:t> прийняти запрошення імператриці Катерини, умотивовану його метою відвідувати тюрми, а не палаци. Комусь подібна безцеремонність могла коштувати свободи, а то й життя… Але не в випадку Джона Говарда! Через таку поведінку навіть зростала повага до нього як з боку вельмож, так і простих людей. Що керувало ним? Чи то Всесильна Рука Господа захищала його? Чи то як, але віра пана Говарда у Бога була настільки сильною, щоб дарувати впевненість: зупинити його може тільки Господь! І відчувалося, що ця віра, певно, захищала його…</a:t>
                      </a:r>
                      <a:endParaRPr lang="ru-RU" sz="1200" b="0" kern="1200" dirty="0" smtClean="0">
                        <a:solidFill>
                          <a:schemeClr val="tx1"/>
                        </a:solidFill>
                        <a:effectLst/>
                        <a:latin typeface="+mn-lt"/>
                        <a:ea typeface="+mn-ea"/>
                        <a:cs typeface="+mn-cs"/>
                      </a:endParaRPr>
                    </a:p>
                    <a:p>
                      <a:r>
                        <a:rPr lang="uk-UA" sz="1200" b="0" kern="120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       </a:t>
                      </a:r>
                      <a:r>
                        <a:rPr lang="uk-UA" sz="1200" b="0" kern="1200" dirty="0" smtClean="0">
                          <a:solidFill>
                            <a:schemeClr val="tx1"/>
                          </a:solidFill>
                          <a:effectLst/>
                          <a:latin typeface="+mn-lt"/>
                          <a:ea typeface="+mn-ea"/>
                          <a:cs typeface="+mn-cs"/>
                        </a:rPr>
                        <a:t>У книзі </a:t>
                      </a:r>
                      <a:r>
                        <a:rPr lang="uk-UA" sz="1200" b="0" kern="1200" dirty="0" err="1" smtClean="0">
                          <a:solidFill>
                            <a:schemeClr val="tx1"/>
                          </a:solidFill>
                          <a:effectLst/>
                          <a:latin typeface="+mn-lt"/>
                          <a:ea typeface="+mn-ea"/>
                          <a:cs typeface="+mn-cs"/>
                        </a:rPr>
                        <a:t>Тесси</a:t>
                      </a:r>
                      <a:r>
                        <a:rPr lang="uk-UA" sz="1200" b="0" kern="1200" dirty="0" smtClean="0">
                          <a:solidFill>
                            <a:schemeClr val="tx1"/>
                          </a:solidFill>
                          <a:effectLst/>
                          <a:latin typeface="+mn-lt"/>
                          <a:ea typeface="+mn-ea"/>
                          <a:cs typeface="+mn-cs"/>
                        </a:rPr>
                        <a:t> </a:t>
                      </a:r>
                      <a:r>
                        <a:rPr lang="uk-UA" sz="1200" b="0" kern="1200" dirty="0" err="1" smtClean="0">
                          <a:solidFill>
                            <a:schemeClr val="tx1"/>
                          </a:solidFill>
                          <a:effectLst/>
                          <a:latin typeface="+mn-lt"/>
                          <a:ea typeface="+mn-ea"/>
                          <a:cs typeface="+mn-cs"/>
                        </a:rPr>
                        <a:t>Вест</a:t>
                      </a:r>
                      <a:r>
                        <a:rPr lang="uk-UA" sz="1200" b="0" kern="1200" dirty="0" smtClean="0">
                          <a:solidFill>
                            <a:schemeClr val="tx1"/>
                          </a:solidFill>
                          <a:effectLst/>
                          <a:latin typeface="+mn-lt"/>
                          <a:ea typeface="+mn-ea"/>
                          <a:cs typeface="+mn-cs"/>
                        </a:rPr>
                        <a:t> є згадка про цікавий випадок демонстрації Говардом різкості свого характеру, що підштовхнуло нас до постановки театральної мініатюри під назвою </a:t>
                      </a:r>
                      <a:r>
                        <a:rPr lang="uk-UA" sz="1200" b="1" kern="1200" dirty="0" smtClean="0">
                          <a:solidFill>
                            <a:schemeClr val="tx1"/>
                          </a:solidFill>
                          <a:effectLst/>
                          <a:latin typeface="+mn-lt"/>
                          <a:ea typeface="+mn-ea"/>
                          <a:cs typeface="+mn-cs"/>
                        </a:rPr>
                        <a:t>«Вельможам – правду в очі!». </a:t>
                      </a:r>
                      <a:r>
                        <a:rPr lang="uk-UA" sz="1200" b="0" kern="1200" dirty="0" smtClean="0">
                          <a:solidFill>
                            <a:schemeClr val="tx1"/>
                          </a:solidFill>
                          <a:effectLst/>
                          <a:latin typeface="+mn-lt"/>
                          <a:ea typeface="+mn-ea"/>
                          <a:cs typeface="+mn-cs"/>
                        </a:rPr>
                        <a:t>Ми просто уявили, як це могло бути… Сцени яскраво характеризують як пана Говарда, так і сучасних йому вельмож: щойно призначеного </a:t>
                      </a:r>
                      <a:r>
                        <a:rPr lang="uk-UA" sz="1200" b="1" kern="1200" dirty="0" smtClean="0">
                          <a:solidFill>
                            <a:schemeClr val="tx1"/>
                          </a:solidFill>
                          <a:effectLst/>
                          <a:latin typeface="+mn-lt"/>
                          <a:ea typeface="+mn-ea"/>
                          <a:cs typeface="+mn-cs"/>
                        </a:rPr>
                        <a:t>губернатора Верхньої Австрії та його дружину, титуловану графиню</a:t>
                      </a:r>
                      <a:r>
                        <a:rPr lang="uk-UA" sz="1200" b="0" kern="1200" dirty="0" smtClean="0">
                          <a:solidFill>
                            <a:schemeClr val="tx1"/>
                          </a:solidFill>
                          <a:effectLst/>
                          <a:latin typeface="+mn-lt"/>
                          <a:ea typeface="+mn-ea"/>
                          <a:cs typeface="+mn-cs"/>
                        </a:rPr>
                        <a:t>, які завітали до Говарда у </a:t>
                      </a:r>
                      <a:r>
                        <a:rPr lang="uk-UA" sz="1200" b="1" kern="1200" dirty="0" smtClean="0">
                          <a:solidFill>
                            <a:schemeClr val="tx1"/>
                          </a:solidFill>
                          <a:effectLst/>
                          <a:latin typeface="+mn-lt"/>
                          <a:ea typeface="+mn-ea"/>
                          <a:cs typeface="+mn-cs"/>
                        </a:rPr>
                        <a:t>Відні</a:t>
                      </a:r>
                      <a:r>
                        <a:rPr lang="uk-UA" sz="1200" b="0" kern="1200" dirty="0" smtClean="0">
                          <a:solidFill>
                            <a:schemeClr val="tx1"/>
                          </a:solidFill>
                          <a:effectLst/>
                          <a:latin typeface="+mn-lt"/>
                          <a:ea typeface="+mn-ea"/>
                          <a:cs typeface="+mn-cs"/>
                        </a:rPr>
                        <a:t>. Давайте подивимось!</a:t>
                      </a:r>
                      <a:endParaRPr lang="ru-RU" sz="1000" b="0" dirty="0">
                        <a:solidFill>
                          <a:schemeClr val="tx1"/>
                        </a:solidFill>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Прямоугольник 4"/>
          <p:cNvSpPr/>
          <p:nvPr/>
        </p:nvSpPr>
        <p:spPr>
          <a:xfrm>
            <a:off x="224875" y="7255861"/>
            <a:ext cx="269626" cy="292388"/>
          </a:xfrm>
          <a:prstGeom prst="rect">
            <a:avLst/>
          </a:prstGeom>
        </p:spPr>
        <p:txBody>
          <a:bodyPr wrap="none">
            <a:spAutoFit/>
          </a:bodyPr>
          <a:lstStyle/>
          <a:p>
            <a:r>
              <a:rPr lang="uk-UA" sz="1300" dirty="0" smtClean="0"/>
              <a:t>8</a:t>
            </a:r>
            <a:endParaRPr lang="ru-RU" sz="1300" dirty="0"/>
          </a:p>
        </p:txBody>
      </p:sp>
      <p:graphicFrame>
        <p:nvGraphicFramePr>
          <p:cNvPr id="6" name="Таблица 5"/>
          <p:cNvGraphicFramePr>
            <a:graphicFrameLocks noGrp="1"/>
          </p:cNvGraphicFramePr>
          <p:nvPr>
            <p:extLst>
              <p:ext uri="{D42A27DB-BD31-4B8C-83A1-F6EECF244321}">
                <p14:modId xmlns:p14="http://schemas.microsoft.com/office/powerpoint/2010/main" val="766095767"/>
              </p:ext>
            </p:extLst>
          </p:nvPr>
        </p:nvGraphicFramePr>
        <p:xfrm>
          <a:off x="5575559" y="324247"/>
          <a:ext cx="4937684" cy="6912768"/>
        </p:xfrm>
        <a:graphic>
          <a:graphicData uri="http://schemas.openxmlformats.org/drawingml/2006/table">
            <a:tbl>
              <a:tblPr firstRow="1" bandRow="1">
                <a:tableStyleId>{5C22544A-7EE6-4342-B048-85BDC9FD1C3A}</a:tableStyleId>
              </a:tblPr>
              <a:tblGrid>
                <a:gridCol w="2417404"/>
                <a:gridCol w="2520280"/>
              </a:tblGrid>
              <a:tr h="6912768">
                <a:tc>
                  <a:txBody>
                    <a:bodyPr/>
                    <a:lstStyle/>
                    <a:p>
                      <a:pPr algn="ctr"/>
                      <a:r>
                        <a:rPr lang="en-US" sz="1200" b="1" kern="1200" dirty="0" smtClean="0">
                          <a:solidFill>
                            <a:schemeClr val="tx1"/>
                          </a:solidFill>
                          <a:effectLst/>
                          <a:latin typeface="+mn-lt"/>
                          <a:ea typeface="+mn-ea"/>
                          <a:cs typeface="+mn-cs"/>
                        </a:rPr>
                        <a:t>SCENE </a:t>
                      </a:r>
                      <a:r>
                        <a:rPr lang="uk-UA" sz="1200" b="1" kern="1200" dirty="0" smtClean="0">
                          <a:solidFill>
                            <a:schemeClr val="tx1"/>
                          </a:solidFill>
                          <a:effectLst/>
                          <a:latin typeface="+mn-lt"/>
                          <a:ea typeface="+mn-ea"/>
                          <a:cs typeface="+mn-cs"/>
                        </a:rPr>
                        <a:t>І</a:t>
                      </a:r>
                      <a:endParaRPr lang="ru-RU" sz="1200" b="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(Howard is sitting at a desk and writing, his lodgings are astonishingly simple. </a:t>
                      </a:r>
                      <a:r>
                        <a:rPr lang="uk-UA" sz="1200" b="0" i="1" kern="1200" dirty="0" smtClean="0">
                          <a:solidFill>
                            <a:schemeClr val="tx1"/>
                          </a:solidFill>
                          <a:effectLst/>
                          <a:latin typeface="+mn-lt"/>
                          <a:ea typeface="+mn-ea"/>
                          <a:cs typeface="+mn-cs"/>
                        </a:rPr>
                        <a:t>T</a:t>
                      </a:r>
                      <a:r>
                        <a:rPr lang="en-US" sz="1200" b="0" i="1" kern="1200" dirty="0" smtClean="0">
                          <a:solidFill>
                            <a:schemeClr val="tx1"/>
                          </a:solidFill>
                          <a:effectLst/>
                          <a:latin typeface="+mn-lt"/>
                          <a:ea typeface="+mn-ea"/>
                          <a:cs typeface="+mn-cs"/>
                        </a:rPr>
                        <a:t>he old kettle, Howard’s </a:t>
                      </a:r>
                      <a:r>
                        <a:rPr lang="en-US" sz="1200" b="0" i="1" kern="1200" dirty="0" err="1" smtClean="0">
                          <a:solidFill>
                            <a:schemeClr val="tx1"/>
                          </a:solidFill>
                          <a:effectLst/>
                          <a:latin typeface="+mn-lt"/>
                          <a:ea typeface="+mn-ea"/>
                          <a:cs typeface="+mn-cs"/>
                        </a:rPr>
                        <a:t>favourite</a:t>
                      </a:r>
                      <a:r>
                        <a:rPr lang="en-US" sz="1200" b="0" i="1" kern="1200" dirty="0" smtClean="0">
                          <a:solidFill>
                            <a:schemeClr val="tx1"/>
                          </a:solidFill>
                          <a:effectLst/>
                          <a:latin typeface="+mn-lt"/>
                          <a:ea typeface="+mn-ea"/>
                          <a:cs typeface="+mn-cs"/>
                        </a:rPr>
                        <a:t> one, is on the table. His servant Thomas Thomson is coming in to announce the visitors. A knock on the door is heard.)</a:t>
                      </a:r>
                      <a:endParaRPr lang="ru-RU" sz="1200" b="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Howard</a:t>
                      </a:r>
                      <a:r>
                        <a:rPr lang="en-US" sz="1200" b="1"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(irritated)</a:t>
                      </a:r>
                      <a:r>
                        <a:rPr lang="en-US" sz="1200" b="0" kern="1200" dirty="0" smtClean="0">
                          <a:solidFill>
                            <a:schemeClr val="tx1"/>
                          </a:solidFill>
                          <a:effectLst/>
                          <a:latin typeface="+mn-lt"/>
                          <a:ea typeface="+mn-ea"/>
                          <a:cs typeface="+mn-cs"/>
                        </a:rPr>
                        <a:t>: Why, Thomas, I said I would be working! You are constantly distracting me!</a:t>
                      </a:r>
                      <a:endParaRPr lang="ru-RU" sz="1200" b="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Servant</a:t>
                      </a:r>
                      <a:r>
                        <a:rPr lang="en-US" sz="1200" b="0" kern="1200" dirty="0" smtClean="0">
                          <a:solidFill>
                            <a:schemeClr val="tx1"/>
                          </a:solidFill>
                          <a:effectLst/>
                          <a:latin typeface="+mn-lt"/>
                          <a:ea typeface="+mn-ea"/>
                          <a:cs typeface="+mn-cs"/>
                        </a:rPr>
                        <a:t>: Sorry, sir. A high-born gentleman and a lady have come to visit you and they want to see you without delay!</a:t>
                      </a:r>
                      <a:endParaRPr lang="ru-RU" sz="1200" b="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Howard</a:t>
                      </a:r>
                      <a:r>
                        <a:rPr lang="en-US" sz="1200" b="0" kern="1200" dirty="0" smtClean="0">
                          <a:solidFill>
                            <a:schemeClr val="tx1"/>
                          </a:solidFill>
                          <a:effectLst/>
                          <a:latin typeface="+mn-lt"/>
                          <a:ea typeface="+mn-ea"/>
                          <a:cs typeface="+mn-cs"/>
                        </a:rPr>
                        <a:t>: Who are they? </a:t>
                      </a:r>
                      <a:endParaRPr lang="ru-RU" sz="1200" b="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Servant:</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The new governor of</a:t>
                      </a:r>
                      <a:r>
                        <a:rPr lang="uk-UA" sz="1200" b="0" kern="1200" dirty="0" smtClean="0">
                          <a:solidFill>
                            <a:schemeClr val="tx1"/>
                          </a:solidFill>
                          <a:effectLst/>
                          <a:latin typeface="+mn-lt"/>
                          <a:ea typeface="+mn-ea"/>
                          <a:cs typeface="+mn-cs"/>
                        </a:rPr>
                        <a:t> U</a:t>
                      </a:r>
                      <a:r>
                        <a:rPr lang="en-US" sz="1200" b="0" kern="1200" dirty="0" err="1" smtClean="0">
                          <a:solidFill>
                            <a:schemeClr val="tx1"/>
                          </a:solidFill>
                          <a:effectLst/>
                          <a:latin typeface="+mn-lt"/>
                          <a:ea typeface="+mn-ea"/>
                          <a:cs typeface="+mn-cs"/>
                        </a:rPr>
                        <a:t>pper</a:t>
                      </a:r>
                      <a:r>
                        <a:rPr lang="en-US" sz="1200" b="0" kern="1200" dirty="0" smtClean="0">
                          <a:solidFill>
                            <a:schemeClr val="tx1"/>
                          </a:solidFill>
                          <a:effectLst/>
                          <a:latin typeface="+mn-lt"/>
                          <a:ea typeface="+mn-ea"/>
                          <a:cs typeface="+mn-cs"/>
                        </a:rPr>
                        <a:t> Austria and his wife, a countess…</a:t>
                      </a:r>
                      <a:endParaRPr lang="ru-RU" sz="1200" b="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Howard</a:t>
                      </a:r>
                      <a:r>
                        <a:rPr lang="en-US" sz="1200" b="1"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(still more irritated)</a:t>
                      </a:r>
                      <a:r>
                        <a:rPr lang="en-US" sz="1200" b="0" kern="1200" dirty="0" smtClean="0">
                          <a:solidFill>
                            <a:schemeClr val="tx1"/>
                          </a:solidFill>
                          <a:effectLst/>
                          <a:latin typeface="+mn-lt"/>
                          <a:ea typeface="+mn-ea"/>
                          <a:cs typeface="+mn-cs"/>
                        </a:rPr>
                        <a:t>: What do they need me for, I wonder? Well, I suppose I must invite them in, if that’s what they want! </a:t>
                      </a:r>
                      <a:endParaRPr lang="ru-RU" sz="1200" b="0" kern="1200" dirty="0" smtClean="0">
                        <a:solidFill>
                          <a:schemeClr val="tx1"/>
                        </a:solidFill>
                        <a:effectLst/>
                        <a:latin typeface="+mn-lt"/>
                        <a:ea typeface="+mn-ea"/>
                        <a:cs typeface="+mn-cs"/>
                      </a:endParaRPr>
                    </a:p>
                    <a:p>
                      <a:pPr algn="ctr"/>
                      <a:r>
                        <a:rPr lang="en-US" sz="1200" b="1" kern="1200" dirty="0" smtClean="0">
                          <a:solidFill>
                            <a:schemeClr val="tx1"/>
                          </a:solidFill>
                          <a:effectLst/>
                          <a:latin typeface="+mn-lt"/>
                          <a:ea typeface="+mn-ea"/>
                          <a:cs typeface="+mn-cs"/>
                        </a:rPr>
                        <a:t>SCENE </a:t>
                      </a:r>
                      <a:r>
                        <a:rPr lang="uk-UA" sz="1200" b="1" kern="1200" dirty="0" smtClean="0">
                          <a:solidFill>
                            <a:schemeClr val="tx1"/>
                          </a:solidFill>
                          <a:effectLst/>
                          <a:latin typeface="+mn-lt"/>
                          <a:ea typeface="+mn-ea"/>
                          <a:cs typeface="+mn-cs"/>
                        </a:rPr>
                        <a:t>ІІ</a:t>
                      </a:r>
                      <a:endParaRPr lang="ru-RU" sz="1200" b="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(A woman in exquisite clothes enters. She is escorted by a man who is formally dressed and wearing a wig. Howard is standing. The man only bends his head in a reserved way</a:t>
                      </a:r>
                      <a:r>
                        <a:rPr lang="uk-UA" sz="1200" b="0" i="1"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a:t>
                      </a:r>
                      <a:endParaRPr lang="ru-RU" sz="1200" b="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Countess</a:t>
                      </a:r>
                      <a:r>
                        <a:rPr lang="en-US" sz="1200" b="1"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(expansively): </a:t>
                      </a:r>
                      <a:r>
                        <a:rPr lang="en-US" sz="1200" b="0" kern="1200" dirty="0" smtClean="0">
                          <a:solidFill>
                            <a:schemeClr val="tx1"/>
                          </a:solidFill>
                          <a:effectLst/>
                          <a:latin typeface="+mn-lt"/>
                          <a:ea typeface="+mn-ea"/>
                          <a:cs typeface="+mn-cs"/>
                        </a:rPr>
                        <a:t>Well, here he is, the legendary John Howard! We have found you at last, it was not easy: our coachman does not know this – this less attractive – part of the city at all!</a:t>
                      </a:r>
                      <a:endParaRPr lang="ru-RU" sz="1200" b="0" kern="1200" dirty="0" smtClean="0">
                        <a:solidFill>
                          <a:schemeClr val="tx1"/>
                        </a:solidFill>
                        <a:effectLst/>
                        <a:latin typeface="+mn-lt"/>
                        <a:ea typeface="+mn-ea"/>
                        <a:cs typeface="+mn-cs"/>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uk-UA" sz="1200" b="1" kern="1200" dirty="0" smtClean="0">
                          <a:solidFill>
                            <a:schemeClr val="tx1"/>
                          </a:solidFill>
                          <a:effectLst/>
                          <a:latin typeface="+mn-lt"/>
                          <a:ea typeface="+mn-ea"/>
                          <a:cs typeface="+mn-cs"/>
                        </a:rPr>
                        <a:t>СЦЕНА І</a:t>
                      </a:r>
                      <a:endParaRPr lang="ru-RU" sz="1200" b="1" kern="1200" dirty="0" smtClean="0">
                        <a:solidFill>
                          <a:schemeClr val="tx1"/>
                        </a:solidFill>
                        <a:effectLst/>
                        <a:latin typeface="+mn-lt"/>
                        <a:ea typeface="+mn-ea"/>
                        <a:cs typeface="+mn-cs"/>
                      </a:endParaRPr>
                    </a:p>
                    <a:p>
                      <a:r>
                        <a:rPr lang="uk-UA" sz="1200" b="0" i="1" kern="1200" dirty="0" smtClean="0">
                          <a:solidFill>
                            <a:schemeClr val="tx1"/>
                          </a:solidFill>
                          <a:effectLst/>
                          <a:latin typeface="+mn-lt"/>
                          <a:ea typeface="+mn-ea"/>
                          <a:cs typeface="+mn-cs"/>
                        </a:rPr>
                        <a:t>(Говард сидить за письмовим столом і пише; його житло дивовижно просте. Улюблений старий чайник Говарда стоїть на столі. Його слуга Томас Томсон заходить, щоб оголосити про відвідувачів. Чути стук у двері.)</a:t>
                      </a:r>
                      <a:endParaRPr lang="ru-RU" sz="1200" b="0" kern="1200" dirty="0" smtClean="0">
                        <a:solidFill>
                          <a:schemeClr val="tx1"/>
                        </a:solidFill>
                        <a:effectLst/>
                        <a:latin typeface="+mn-lt"/>
                        <a:ea typeface="+mn-ea"/>
                        <a:cs typeface="+mn-cs"/>
                      </a:endParaRPr>
                    </a:p>
                    <a:p>
                      <a:r>
                        <a:rPr lang="uk-UA" sz="1200" b="1" u="sng" kern="1200" dirty="0" smtClean="0">
                          <a:solidFill>
                            <a:schemeClr val="tx1"/>
                          </a:solidFill>
                          <a:effectLst/>
                          <a:latin typeface="+mn-lt"/>
                          <a:ea typeface="+mn-ea"/>
                          <a:cs typeface="+mn-cs"/>
                        </a:rPr>
                        <a:t>Говард</a:t>
                      </a:r>
                      <a:r>
                        <a:rPr lang="uk-UA" sz="1200" b="1" i="1" u="sng" kern="1200" dirty="0" smtClean="0">
                          <a:solidFill>
                            <a:schemeClr val="tx1"/>
                          </a:solidFill>
                          <a:effectLst/>
                          <a:latin typeface="+mn-lt"/>
                          <a:ea typeface="+mn-ea"/>
                          <a:cs typeface="+mn-cs"/>
                        </a:rPr>
                        <a:t> </a:t>
                      </a:r>
                      <a:r>
                        <a:rPr lang="uk-UA" sz="1200" b="0" i="1" kern="1200" dirty="0" smtClean="0">
                          <a:solidFill>
                            <a:schemeClr val="tx1"/>
                          </a:solidFill>
                          <a:effectLst/>
                          <a:latin typeface="+mn-lt"/>
                          <a:ea typeface="+mn-ea"/>
                          <a:cs typeface="+mn-cs"/>
                        </a:rPr>
                        <a:t>(роздратовано)</a:t>
                      </a:r>
                      <a:r>
                        <a:rPr lang="uk-UA" sz="1200" b="0" kern="1200" dirty="0" smtClean="0">
                          <a:solidFill>
                            <a:schemeClr val="tx1"/>
                          </a:solidFill>
                          <a:effectLst/>
                          <a:latin typeface="+mn-lt"/>
                          <a:ea typeface="+mn-ea"/>
                          <a:cs typeface="+mn-cs"/>
                        </a:rPr>
                        <a:t>: Що таке? Томасе, я ж попередив, що буду працювати! Ти весь час відволікаєш мене! </a:t>
                      </a:r>
                      <a:endParaRPr lang="ru-RU" sz="1200" b="0" kern="1200" dirty="0" smtClean="0">
                        <a:solidFill>
                          <a:schemeClr val="tx1"/>
                        </a:solidFill>
                        <a:effectLst/>
                        <a:latin typeface="+mn-lt"/>
                        <a:ea typeface="+mn-ea"/>
                        <a:cs typeface="+mn-cs"/>
                      </a:endParaRPr>
                    </a:p>
                    <a:p>
                      <a:r>
                        <a:rPr lang="uk-UA" sz="1200" b="1" u="sng" kern="1200" dirty="0" smtClean="0">
                          <a:solidFill>
                            <a:schemeClr val="tx1"/>
                          </a:solidFill>
                          <a:effectLst/>
                          <a:latin typeface="+mn-lt"/>
                          <a:ea typeface="+mn-ea"/>
                          <a:cs typeface="+mn-cs"/>
                        </a:rPr>
                        <a:t>Слуга: </a:t>
                      </a:r>
                      <a:r>
                        <a:rPr lang="uk-UA" sz="1200" b="0" kern="1200" dirty="0" smtClean="0">
                          <a:solidFill>
                            <a:schemeClr val="tx1"/>
                          </a:solidFill>
                          <a:effectLst/>
                          <a:latin typeface="+mn-lt"/>
                          <a:ea typeface="+mn-ea"/>
                          <a:cs typeface="+mn-cs"/>
                        </a:rPr>
                        <a:t>Вибачте, пане. Благородний пан та пані прийшли відвідати вас, і вони хочуть бачити вас зараз же!</a:t>
                      </a:r>
                      <a:endParaRPr lang="ru-RU" sz="1200" b="0" kern="1200" dirty="0" smtClean="0">
                        <a:solidFill>
                          <a:schemeClr val="tx1"/>
                        </a:solidFill>
                        <a:effectLst/>
                        <a:latin typeface="+mn-lt"/>
                        <a:ea typeface="+mn-ea"/>
                        <a:cs typeface="+mn-cs"/>
                      </a:endParaRPr>
                    </a:p>
                    <a:p>
                      <a:r>
                        <a:rPr lang="uk-UA" sz="1200" b="1" u="sng" kern="1200" dirty="0" smtClean="0">
                          <a:solidFill>
                            <a:schemeClr val="tx1"/>
                          </a:solidFill>
                          <a:effectLst/>
                          <a:latin typeface="+mn-lt"/>
                          <a:ea typeface="+mn-ea"/>
                          <a:cs typeface="+mn-cs"/>
                        </a:rPr>
                        <a:t>Говард: </a:t>
                      </a:r>
                      <a:r>
                        <a:rPr lang="uk-UA" sz="1200" b="0" kern="1200" dirty="0" smtClean="0">
                          <a:solidFill>
                            <a:schemeClr val="tx1"/>
                          </a:solidFill>
                          <a:effectLst/>
                          <a:latin typeface="+mn-lt"/>
                          <a:ea typeface="+mn-ea"/>
                          <a:cs typeface="+mn-cs"/>
                        </a:rPr>
                        <a:t>Хто вони?</a:t>
                      </a:r>
                      <a:endParaRPr lang="ru-RU" sz="1200" b="0" kern="1200" dirty="0" smtClean="0">
                        <a:solidFill>
                          <a:schemeClr val="tx1"/>
                        </a:solidFill>
                        <a:effectLst/>
                        <a:latin typeface="+mn-lt"/>
                        <a:ea typeface="+mn-ea"/>
                        <a:cs typeface="+mn-cs"/>
                      </a:endParaRPr>
                    </a:p>
                    <a:p>
                      <a:r>
                        <a:rPr lang="uk-UA" sz="1200" b="1" u="sng" kern="1200" dirty="0" smtClean="0">
                          <a:solidFill>
                            <a:schemeClr val="tx1"/>
                          </a:solidFill>
                          <a:effectLst/>
                          <a:latin typeface="+mn-lt"/>
                          <a:ea typeface="+mn-ea"/>
                          <a:cs typeface="+mn-cs"/>
                        </a:rPr>
                        <a:t>Слуга: </a:t>
                      </a:r>
                      <a:r>
                        <a:rPr lang="uk-UA" sz="1200" b="0" kern="1200" dirty="0" smtClean="0">
                          <a:solidFill>
                            <a:schemeClr val="tx1"/>
                          </a:solidFill>
                          <a:effectLst/>
                          <a:latin typeface="+mn-lt"/>
                          <a:ea typeface="+mn-ea"/>
                          <a:cs typeface="+mn-cs"/>
                        </a:rPr>
                        <a:t>Новопризначений правитель Верхньої Австрії та його дружина, графиня…</a:t>
                      </a:r>
                      <a:endParaRPr lang="ru-RU" sz="1200" b="0" kern="1200" dirty="0" smtClean="0">
                        <a:solidFill>
                          <a:schemeClr val="tx1"/>
                        </a:solidFill>
                        <a:effectLst/>
                        <a:latin typeface="+mn-lt"/>
                        <a:ea typeface="+mn-ea"/>
                        <a:cs typeface="+mn-cs"/>
                      </a:endParaRPr>
                    </a:p>
                    <a:p>
                      <a:r>
                        <a:rPr lang="uk-UA" sz="1200" b="1" u="sng" kern="1200" dirty="0" smtClean="0">
                          <a:solidFill>
                            <a:schemeClr val="tx1"/>
                          </a:solidFill>
                          <a:effectLst/>
                          <a:latin typeface="+mn-lt"/>
                          <a:ea typeface="+mn-ea"/>
                          <a:cs typeface="+mn-cs"/>
                        </a:rPr>
                        <a:t>Говард</a:t>
                      </a:r>
                      <a:r>
                        <a:rPr lang="uk-UA" sz="1200" b="1" kern="1200" dirty="0" smtClean="0">
                          <a:solidFill>
                            <a:schemeClr val="tx1"/>
                          </a:solidFill>
                          <a:effectLst/>
                          <a:latin typeface="+mn-lt"/>
                          <a:ea typeface="+mn-ea"/>
                          <a:cs typeface="+mn-cs"/>
                        </a:rPr>
                        <a:t> </a:t>
                      </a:r>
                      <a:r>
                        <a:rPr lang="uk-UA" sz="1200" b="0" i="1" kern="1200" dirty="0" smtClean="0">
                          <a:solidFill>
                            <a:schemeClr val="tx1"/>
                          </a:solidFill>
                          <a:effectLst/>
                          <a:latin typeface="+mn-lt"/>
                          <a:ea typeface="+mn-ea"/>
                          <a:cs typeface="+mn-cs"/>
                        </a:rPr>
                        <a:t>(іще роздратованіше)</a:t>
                      </a:r>
                      <a:r>
                        <a:rPr lang="uk-UA" sz="1200" b="0" kern="1200" dirty="0" smtClean="0">
                          <a:solidFill>
                            <a:schemeClr val="tx1"/>
                          </a:solidFill>
                          <a:effectLst/>
                          <a:latin typeface="+mn-lt"/>
                          <a:ea typeface="+mn-ea"/>
                          <a:cs typeface="+mn-cs"/>
                        </a:rPr>
                        <a:t>: </a:t>
                      </a:r>
                      <a:r>
                        <a:rPr lang="uk-UA" sz="1200" b="0" i="1" kern="1200" dirty="0" smtClean="0">
                          <a:solidFill>
                            <a:schemeClr val="tx1"/>
                          </a:solidFill>
                          <a:effectLst/>
                          <a:latin typeface="+mn-lt"/>
                          <a:ea typeface="+mn-ea"/>
                          <a:cs typeface="+mn-cs"/>
                        </a:rPr>
                        <a:t>(до себе)</a:t>
                      </a:r>
                      <a:r>
                        <a:rPr lang="uk-UA" sz="1200" b="0" kern="1200" dirty="0" smtClean="0">
                          <a:solidFill>
                            <a:schemeClr val="tx1"/>
                          </a:solidFill>
                          <a:effectLst/>
                          <a:latin typeface="+mn-lt"/>
                          <a:ea typeface="+mn-ea"/>
                          <a:cs typeface="+mn-cs"/>
                        </a:rPr>
                        <a:t> Мене дивує</a:t>
                      </a:r>
                      <a:r>
                        <a:rPr lang="ru-RU" sz="1200" b="0" kern="1200" dirty="0" smtClean="0">
                          <a:solidFill>
                            <a:schemeClr val="tx1"/>
                          </a:solidFill>
                          <a:effectLst/>
                          <a:latin typeface="+mn-lt"/>
                          <a:ea typeface="+mn-ea"/>
                          <a:cs typeface="+mn-cs"/>
                        </a:rPr>
                        <a:t>:</a:t>
                      </a:r>
                      <a:r>
                        <a:rPr lang="uk-UA" sz="1200" b="0" kern="1200" dirty="0" smtClean="0">
                          <a:solidFill>
                            <a:schemeClr val="tx1"/>
                          </a:solidFill>
                          <a:effectLst/>
                          <a:latin typeface="+mn-lt"/>
                          <a:ea typeface="+mn-ea"/>
                          <a:cs typeface="+mn-cs"/>
                        </a:rPr>
                        <a:t> навіщо я їм потрібен? </a:t>
                      </a:r>
                      <a:r>
                        <a:rPr lang="uk-UA" sz="1200" b="0" i="1" kern="1200" dirty="0" smtClean="0">
                          <a:solidFill>
                            <a:schemeClr val="tx1"/>
                          </a:solidFill>
                          <a:effectLst/>
                          <a:latin typeface="+mn-lt"/>
                          <a:ea typeface="+mn-ea"/>
                          <a:cs typeface="+mn-cs"/>
                        </a:rPr>
                        <a:t>(До слуги)</a:t>
                      </a:r>
                      <a:r>
                        <a:rPr lang="uk-UA" sz="1200" b="0" kern="1200" dirty="0" smtClean="0">
                          <a:solidFill>
                            <a:schemeClr val="tx1"/>
                          </a:solidFill>
                          <a:effectLst/>
                          <a:latin typeface="+mn-lt"/>
                          <a:ea typeface="+mn-ea"/>
                          <a:cs typeface="+mn-cs"/>
                        </a:rPr>
                        <a:t> Добре, певно, я маю запросити їх, якщо на те їхня воля!</a:t>
                      </a:r>
                      <a:endParaRPr lang="ru-RU" sz="1200" b="0" kern="1200" dirty="0" smtClean="0">
                        <a:solidFill>
                          <a:schemeClr val="tx1"/>
                        </a:solidFill>
                        <a:effectLst/>
                        <a:latin typeface="+mn-lt"/>
                        <a:ea typeface="+mn-ea"/>
                        <a:cs typeface="+mn-cs"/>
                      </a:endParaRPr>
                    </a:p>
                    <a:p>
                      <a:pPr algn="ctr"/>
                      <a:r>
                        <a:rPr lang="uk-UA" sz="1200" b="1" kern="1200" dirty="0" smtClean="0">
                          <a:solidFill>
                            <a:schemeClr val="tx1"/>
                          </a:solidFill>
                          <a:effectLst/>
                          <a:latin typeface="+mn-lt"/>
                          <a:ea typeface="+mn-ea"/>
                          <a:cs typeface="+mn-cs"/>
                        </a:rPr>
                        <a:t>СЦЕНА ІІ</a:t>
                      </a:r>
                      <a:endParaRPr lang="ru-RU" sz="1200" b="1" kern="1200" dirty="0" smtClean="0">
                        <a:solidFill>
                          <a:schemeClr val="tx1"/>
                        </a:solidFill>
                        <a:effectLst/>
                        <a:latin typeface="+mn-lt"/>
                        <a:ea typeface="+mn-ea"/>
                        <a:cs typeface="+mn-cs"/>
                      </a:endParaRPr>
                    </a:p>
                    <a:p>
                      <a:r>
                        <a:rPr lang="ru-RU" sz="1200" b="0" i="1" kern="1200" dirty="0" smtClean="0">
                          <a:solidFill>
                            <a:schemeClr val="tx1"/>
                          </a:solidFill>
                          <a:effectLst/>
                          <a:latin typeface="+mn-lt"/>
                          <a:ea typeface="+mn-ea"/>
                          <a:cs typeface="+mn-cs"/>
                        </a:rPr>
                        <a:t>(</a:t>
                      </a:r>
                      <a:r>
                        <a:rPr lang="uk-UA" sz="1200" b="0" i="1" kern="1200" dirty="0" smtClean="0">
                          <a:solidFill>
                            <a:schemeClr val="tx1"/>
                          </a:solidFill>
                          <a:effectLst/>
                          <a:latin typeface="+mn-lt"/>
                          <a:ea typeface="+mn-ea"/>
                          <a:cs typeface="+mn-cs"/>
                        </a:rPr>
                        <a:t>Заходить ж</a:t>
                      </a:r>
                      <a:r>
                        <a:rPr lang="ru-RU" sz="1200" b="0" i="1" kern="1200" dirty="0" err="1" smtClean="0">
                          <a:solidFill>
                            <a:schemeClr val="tx1"/>
                          </a:solidFill>
                          <a:effectLst/>
                          <a:latin typeface="+mn-lt"/>
                          <a:ea typeface="+mn-ea"/>
                          <a:cs typeface="+mn-cs"/>
                        </a:rPr>
                        <a:t>інка</a:t>
                      </a:r>
                      <a:r>
                        <a:rPr lang="ru-RU" sz="1200" b="0" i="1" kern="1200" dirty="0" smtClean="0">
                          <a:solidFill>
                            <a:schemeClr val="tx1"/>
                          </a:solidFill>
                          <a:effectLst/>
                          <a:latin typeface="+mn-lt"/>
                          <a:ea typeface="+mn-ea"/>
                          <a:cs typeface="+mn-cs"/>
                        </a:rPr>
                        <a:t> у </a:t>
                      </a:r>
                      <a:r>
                        <a:rPr lang="ru-RU" sz="1200" b="0" i="1" kern="1200" dirty="0" err="1" smtClean="0">
                          <a:solidFill>
                            <a:schemeClr val="tx1"/>
                          </a:solidFill>
                          <a:effectLst/>
                          <a:latin typeface="+mn-lt"/>
                          <a:ea typeface="+mn-ea"/>
                          <a:cs typeface="+mn-cs"/>
                        </a:rPr>
                        <a:t>вишуканому</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одязі</a:t>
                      </a:r>
                      <a:r>
                        <a:rPr lang="uk-UA" sz="1200" b="0" i="1" kern="1200" dirty="0" smtClean="0">
                          <a:solidFill>
                            <a:schemeClr val="tx1"/>
                          </a:solidFill>
                          <a:effectLst/>
                          <a:latin typeface="+mn-lt"/>
                          <a:ea typeface="+mn-ea"/>
                          <a:cs typeface="+mn-cs"/>
                        </a:rPr>
                        <a:t> у супроводі офіційно одягненого чоловіка у перуці. Говард зустрічає їх стоячи. Чоловік лише стримано кланяється.)</a:t>
                      </a:r>
                      <a:endParaRPr lang="ru-RU" sz="1200" b="0" kern="1200" dirty="0" smtClean="0">
                        <a:solidFill>
                          <a:schemeClr val="tx1"/>
                        </a:solidFill>
                        <a:effectLst/>
                        <a:latin typeface="+mn-lt"/>
                        <a:ea typeface="+mn-ea"/>
                        <a:cs typeface="+mn-cs"/>
                      </a:endParaRPr>
                    </a:p>
                    <a:p>
                      <a:r>
                        <a:rPr lang="uk-UA" sz="1200" b="1" u="sng" kern="1200" dirty="0" smtClean="0">
                          <a:solidFill>
                            <a:schemeClr val="tx1"/>
                          </a:solidFill>
                          <a:effectLst/>
                          <a:latin typeface="+mn-lt"/>
                          <a:ea typeface="+mn-ea"/>
                          <a:cs typeface="+mn-cs"/>
                        </a:rPr>
                        <a:t>Графиня</a:t>
                      </a:r>
                      <a:r>
                        <a:rPr lang="uk-UA" sz="1200" b="1" kern="1200" dirty="0" smtClean="0">
                          <a:solidFill>
                            <a:schemeClr val="tx1"/>
                          </a:solidFill>
                          <a:effectLst/>
                          <a:latin typeface="+mn-lt"/>
                          <a:ea typeface="+mn-ea"/>
                          <a:cs typeface="+mn-cs"/>
                        </a:rPr>
                        <a:t> </a:t>
                      </a:r>
                      <a:r>
                        <a:rPr lang="uk-UA" sz="1200" b="1" i="1" kern="1200" dirty="0" smtClean="0">
                          <a:solidFill>
                            <a:schemeClr val="tx1"/>
                          </a:solidFill>
                          <a:effectLst/>
                          <a:latin typeface="+mn-lt"/>
                          <a:ea typeface="+mn-ea"/>
                          <a:cs typeface="+mn-cs"/>
                        </a:rPr>
                        <a:t>(</a:t>
                      </a:r>
                      <a:r>
                        <a:rPr lang="uk-UA" sz="1200" b="0" i="1" kern="1200" dirty="0" smtClean="0">
                          <a:solidFill>
                            <a:schemeClr val="tx1"/>
                          </a:solidFill>
                          <a:effectLst/>
                          <a:latin typeface="+mn-lt"/>
                          <a:ea typeface="+mn-ea"/>
                          <a:cs typeface="+mn-cs"/>
                        </a:rPr>
                        <a:t>експансивно)</a:t>
                      </a:r>
                      <a:r>
                        <a:rPr lang="uk-UA" sz="1200" b="0" kern="1200" dirty="0" smtClean="0">
                          <a:solidFill>
                            <a:schemeClr val="tx1"/>
                          </a:solidFill>
                          <a:effectLst/>
                          <a:latin typeface="+mn-lt"/>
                          <a:ea typeface="+mn-ea"/>
                          <a:cs typeface="+mn-cs"/>
                        </a:rPr>
                        <a:t>:</a:t>
                      </a:r>
                      <a:r>
                        <a:rPr lang="uk-UA" sz="1200" b="0" i="1" kern="1200" dirty="0" smtClean="0">
                          <a:solidFill>
                            <a:schemeClr val="tx1"/>
                          </a:solidFill>
                          <a:effectLst/>
                          <a:latin typeface="+mn-lt"/>
                          <a:ea typeface="+mn-ea"/>
                          <a:cs typeface="+mn-cs"/>
                        </a:rPr>
                        <a:t> </a:t>
                      </a:r>
                      <a:r>
                        <a:rPr lang="uk-UA" sz="1200" b="0" kern="1200" dirty="0" smtClean="0">
                          <a:solidFill>
                            <a:schemeClr val="tx1"/>
                          </a:solidFill>
                          <a:effectLst/>
                          <a:latin typeface="+mn-lt"/>
                          <a:ea typeface="+mn-ea"/>
                          <a:cs typeface="+mn-cs"/>
                        </a:rPr>
                        <a:t>Ну! Ось він, легендарний Джон Говард! Нарешті ми знайшли вас!  Це було нелегко: наш візниця не знає цієї – </a:t>
                      </a:r>
                      <a:r>
                        <a:rPr lang="uk-UA" sz="1200" b="0" kern="1200" dirty="0" err="1" smtClean="0">
                          <a:solidFill>
                            <a:schemeClr val="tx1"/>
                          </a:solidFill>
                          <a:effectLst/>
                          <a:latin typeface="+mn-lt"/>
                          <a:ea typeface="+mn-ea"/>
                          <a:cs typeface="+mn-cs"/>
                        </a:rPr>
                        <a:t>цієї</a:t>
                      </a:r>
                      <a:r>
                        <a:rPr lang="uk-UA" sz="1200" b="0" kern="1200" dirty="0" smtClean="0">
                          <a:solidFill>
                            <a:schemeClr val="tx1"/>
                          </a:solidFill>
                          <a:effectLst/>
                          <a:latin typeface="+mn-lt"/>
                          <a:ea typeface="+mn-ea"/>
                          <a:cs typeface="+mn-cs"/>
                        </a:rPr>
                        <a:t>  менш привабливої – частини міста взагалі!</a:t>
                      </a:r>
                      <a:endParaRPr lang="ru-RU" sz="600" b="0" dirty="0">
                        <a:solidFill>
                          <a:schemeClr val="tx1"/>
                        </a:solidFill>
                      </a:endParaRPr>
                    </a:p>
                  </a:txBody>
                  <a:tcPr marL="108013" marR="10801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Прямоугольник 6"/>
          <p:cNvSpPr/>
          <p:nvPr/>
        </p:nvSpPr>
        <p:spPr>
          <a:xfrm>
            <a:off x="10319467" y="7255861"/>
            <a:ext cx="278413" cy="296782"/>
          </a:xfrm>
          <a:prstGeom prst="rect">
            <a:avLst/>
          </a:prstGeom>
        </p:spPr>
        <p:txBody>
          <a:bodyPr wrap="none" lIns="95791" tIns="47896" rIns="95791" bIns="47896">
            <a:spAutoFit/>
          </a:bodyPr>
          <a:lstStyle/>
          <a:p>
            <a:r>
              <a:rPr lang="uk-UA" sz="1300" dirty="0" smtClean="0"/>
              <a:t>9</a:t>
            </a:r>
            <a:endParaRPr lang="ru-RU" sz="1300" dirty="0"/>
          </a:p>
        </p:txBody>
      </p:sp>
      <p:cxnSp>
        <p:nvCxnSpPr>
          <p:cNvPr id="8" name="Прямая соединительная линия 7"/>
          <p:cNvCxnSpPr/>
          <p:nvPr/>
        </p:nvCxnSpPr>
        <p:spPr>
          <a:xfrm>
            <a:off x="5400676" y="1"/>
            <a:ext cx="0" cy="75612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813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3330</Words>
  <Application>Microsoft Office PowerPoint</Application>
  <PresentationFormat>Произвольный</PresentationFormat>
  <Paragraphs>211</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Admin</cp:lastModifiedBy>
  <cp:revision>116</cp:revision>
  <cp:lastPrinted>2015-01-22T09:57:34Z</cp:lastPrinted>
  <dcterms:modified xsi:type="dcterms:W3CDTF">2015-01-22T10:07:56Z</dcterms:modified>
</cp:coreProperties>
</file>